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4" r:id="rId2"/>
    <p:sldId id="323" r:id="rId3"/>
    <p:sldId id="371" r:id="rId4"/>
    <p:sldId id="342" r:id="rId5"/>
    <p:sldId id="365" r:id="rId6"/>
    <p:sldId id="354" r:id="rId7"/>
    <p:sldId id="355" r:id="rId8"/>
    <p:sldId id="367" r:id="rId9"/>
    <p:sldId id="370" r:id="rId10"/>
    <p:sldId id="357" r:id="rId11"/>
    <p:sldId id="337" r:id="rId12"/>
    <p:sldId id="340" r:id="rId13"/>
    <p:sldId id="344" r:id="rId14"/>
    <p:sldId id="347" r:id="rId15"/>
    <p:sldId id="368" r:id="rId16"/>
    <p:sldId id="348" r:id="rId17"/>
    <p:sldId id="349" r:id="rId18"/>
    <p:sldId id="352" r:id="rId19"/>
    <p:sldId id="369" r:id="rId20"/>
    <p:sldId id="350" r:id="rId21"/>
    <p:sldId id="351" r:id="rId22"/>
    <p:sldId id="360" r:id="rId23"/>
    <p:sldId id="353" r:id="rId24"/>
    <p:sldId id="364" r:id="rId25"/>
    <p:sldId id="363" r:id="rId26"/>
    <p:sldId id="361" r:id="rId27"/>
    <p:sldId id="346" r:id="rId28"/>
    <p:sldId id="372" r:id="rId29"/>
    <p:sldId id="374" r:id="rId30"/>
    <p:sldId id="375" r:id="rId31"/>
    <p:sldId id="379" r:id="rId32"/>
    <p:sldId id="377" r:id="rId33"/>
    <p:sldId id="378" r:id="rId34"/>
    <p:sldId id="343" r:id="rId35"/>
    <p:sldId id="38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05-12T01:54:12.23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6350 5980 0,'-18'0'78,"-17"0"-46,-35-18-17,-19 0 1,19 18 0,-18-17-16,17 17 31,36-18-16,-1 18 1,1 0 0,-18 0-1,-17 0 1,-1 0 0,54 0-1,-36 0 1,0 0-1,17 0 1,19 0 0,-1 0 15,0 0-15,18 18-1,0-1 1,-17-17 15,17 18 32,0 0-48,0-1 1,0 18 31,0-17-16,17 17-15,-17-17 15,18 0 0,17 17 0,-17-17-15,-18-1 78,18-17-63,-18 18 0,17 0 0,1-18 16,0 35-31,-1-18 15,19 1 16,16 35-31,1-18-1,-35-17 1,0 0 0,17 17-1,0 0 1,18 0-1,-35 1 1,17-19 0,-17 1-1,-1 0 1,19-1 15,-36 1-31,35 17 16,-18-35-1,1 18 17,35-1-17,18 19 1,-54-19 0,36 1-1,18 0 1,-18-1-1,-36-17 1,36 18 0,0 0-1,-18-1 1,36 1 0,35 17-1,-53-35 16,-36 0 16,1 0-15,0-18 30,-1 1-46,19-18-1,-36-1 1,0 1 15,0 17-15,0 1-1,0-1 1,0-17 0,0-18-1,0 35 1,0 1 0,0-19-1,0 19 1,0-1 15,0 0-31,0 1 16,0-1 15,0 0-31,0 1 47,17-18-47,1-1 15,-18 19 1,17-19 0,1 36 46,-18-17-46,0-54 31,0 54-16,-18-1 0,-17-17 0,-35-1 1,34 36-17,-17-35 1,0 17 0,1 18-1,52-17 1,-36-1-1,1 18 17,17-18-17,1 18-15,-1 0 63,0 0-16</inkml:trace>
  <inkml:trace contextRef="#ctx0" brushRef="#br0" timeOffset="5410.17">6156 12577 0,'-18'0'125,"-17"0"-109,0 0 0,17 0-1,-17 0 1,0 0 15,-1 0-15,1 0-1,17 17 1,1-17 0,-1 0-1,0 0 1,18 18 31,-35-1 0,18-17-32,-1 0 32,0 18 31,18 0-31,-17-1-16,-1 1 48,18 0-64,0-1 63,0 1-31,0 0-16,-18-18 16,18 35 16,0 0 31,0-17-94,0-1 62,0 19-31,0 17 32,18-53-48,0 35 1,-18-18 0,0 1-1,17 17 17,1-17 14,0 0 1,-18-1 16,35 1-16,0 0-16,-17-18-15,17 0-1,0 17 1,-17-17-1,17 18 1,0 0 0,1-1 31,-19 1-32,36-18 16,0 35-15,-17-17 0,-19-1-1,1-17 17,-1 18-17,1-18-15,17 0 31,-17 18-15,0-18 15,-1 0 32,1 0 31,0 0-48,-1 0-30,1-18 15,-1 18-15,1-18 93,0 18 16,-1-17-109,1-19 15,0 19-15,-1-1-1,-17 1 48,0-1-16,18 18-32,0 0 64,-1-18-48,-17 1 16,18 17-32,-1 0 48,1 0 31,-18-18-63,35 0 0,-35 1-15,18 17-1,0-36 17,-1 1 14,1 17-30,-18 1 0,18 17 15,-1-35-31,-17 17 47,18 18 0,-18-18-16,0 1 0,0-1-15,-18 18-1,-17 0 1,35-18 0,-35 18-1,-1-17 1,-17-1 15,18 0-15,-35 1-16,-54-36 31,54 18-15,52 35-1,0 0 17,-17-18 61,17 0-77,1 18 187,-1-17-140,-17 17-48,-18-36 1,0 36 15,35 0-15,18-17 31</inkml:trace>
  <inkml:trace contextRef="#ctx0" brushRef="#br1" timeOffset="19586.59">6156 13970 0,'0'18'62,"0"-1"1,-18 1-48,1 0 1,17-1-1,-18-17 17,18 18-17,-35-1 17,17 1-17,-17 0 1,0-1-1,17 1 1,-17 0 0,-1-1-1,-17-17 1,36 18 15,-18 0-15,17-1-1,0 1 1,-17-18 0,0 17-1,17 1 1,0 0 0,-34-1-1,-1 1 1,0 0-1,17-1 17,19 1-17,-1-18 1,-35 18 0,36-1-1,-19 1 1,-17 17-1,36-35 1,-19 35 0,19-35 15,-18 18-15,-1 0-1,19-1 1,-1 1-1,-17 0 1,-1-1 0,1 1-16,35 0 15,-35-1 1,17-17 31,18 18 15,-35-18-46,17 17 0,1-17 15,17 18-16,-18-18 17,-17 35 30,-1-17-46,19-18-16,17 18 31,-18-1 63,-17 1-47,17 0-32,1-1 1,-19 18 31,19-35-16,17 18 16,-18-18-47,0 18 62,18-1-46,0 1 31,-17-18-31,-1 35 30,1-17 1,17 0 16,-18-1-32,18 1 32,-18-18-32,18 18-16,0-1 48,0 1-47,0 17 30,0-17-14,0 17-17,0-17 17,0 17-17,0 18 16,18-36-15,0 36 0,-1-17-1,1 17 1,-1-36 0,1 36-1,17-18 1,-17 18-1,17 0 1,1-17 0,-1 16-1,-35-34 1,17 0 0,1-1-1,0 1 1,-18 0 15,17-1 47,1-17-62,0 18 31,-1 0-32,19-18 1,-1 17 0,-17 1-1,34-1 16,1-17-31,-35 18 16,35 0 15,-35-18-15,-1 17 0,36-17-1,-35 0 1,-1 18-1,1-18 1,0 18 0,-1-1-1,36 1-15,-18-18 32,-17 18-17,0-18 16,17 17-15,-35 1 0,35-18-1,-17 17 1,17-17 0,1 18-1,-19 0 1,18-18-1,-17 17-15,17 1 16,18-18 15,0 0-15,-53 18 0,35-18-1,1 17 16,-19-17-15,1 0 0,0 0 15,-1 0 0,19 0 79,-19 0-48,18-17 1,1 17-32,-19-18-16,19 18 17,-36-18-17,35 1 1,-17 17 0,-1 0 15,19 0-31,-1-18 15,18 0 1,-36 1 0,19-1 15,-1 18-15,0-17 62,-17 17-78,17 0 47,0 0-32,-17 0 48,0 0-48,-1 0 1,36 0 15,-18 0 0,-17 0-15,0 0 0,-1 0 15,19 0 31,-1-18-46,-17 18 0,17 0-1,0 0 17,-17 0-17,-1 0 1,1 0 15,17 0-15,-17 0-1,17 0 1,18 0 0,-35-18-1,17 18 16,-17 0-15,-1 0 15,1-17-15,0 17 0,-1 0-1,1 0 16,-18-18 16,18 18-31,-18-18 0,17 1-1,1 17 48,-18-18-16,0 0-47,0 1 78,0-1-47,0 1 0,0-1-15,0 0 15,0-17 32,0-18-17,0 18-14,0 17-17,0-17 17,0-18-1,0 18 0,0-18-15,0 35-1,0-17 1,0-18 0,0 18 15,0 17-31,0 0 15,0-17 17,0 17-1,0-17-15,-18 35-1,1-53 16,-1 18 1,0 0-17,-17 17 1,35 0 31,-18 18-16,18-17 16,0-1-16,-17 18 0,-1-17 1,18-1-17,-18 18 32,1-18 0,-1 18-16,18-17-15,0-1 46,-17 18-15,-1-18-31,18 1 0,-18 17-1,18-18 1,-17 18 15,-1-35 0,0 17-15,1 18 0,17-18 15,-18 18-31,18-17 31,-18 17 63,18-18-79,-35-17 32,18 17-31,-1 1 0,-17-1-1,35 0 1,-18 18-1,0-17 1,1-19 0,-1 19 15,0-1 0,1 1-15,-1-1-1,0 0 1,18 1 0,-35-1 15,18 0-31,-1-17 31,0 17 0,1 1 1,-19-18-17,19-1 1,-36-17 0,53 0-1,-18 36 1,-17-19-1,17 19 1,1-1 0,-1 1-1,0-19 1,1 19 0,17-19-1,-18 19 16,0 17 1,1 0 155,17-18-62,-35 0 47,17 18-156,18-17-1,-18 17 110,1 0-109,17-18 0,-18 18 140,0-17-94,1 17-46</inkml:trace>
  <inkml:trace contextRef="#ctx0" brushRef="#br1" timeOffset="33263.28">5821 7373 0,'-35'0'172,"17"0"-156,-17 18 0,-18-18-1,35 17 1,-17-17 15,0 18-15,17-18-1,0 0-15,1 0 63,17 18-48,-18-18 17,18 17-1,-18-17 16,1 0-16,-1 53 32,0-53-63,1 18 31,17-1 0,-18 19 0,0-36 16,1 17-31,17 1 31,0 0-16,-18-18-31,1 17 47,-1-17 0,18 18-16,0 0 31,-18-18-62,1 35 47,17-18 0,-18-17-16,0 18 16,1 0-47,17-1 32,-18 1-17,0 0 1,1-1-1,17 1 95,-18-18-79,1 35 0,-19-17-15,36-1 62,-17 19-47,-1-36 79,18 17-95,-18 19 48,18-19-63,-17 19 15,17-19 1,-18 1 0,0 17-1,1 0 1,-1 1 15,1-1-15,17-17-1,-18-18 1,18 17 15,-18 19-15,18-19 0,-17 1-1,17-1 1,-18 1-1,0 17 1,18-17 31,0 0 62,0-1-93,0 1 46,18 0-15,-18-1-15,18 1-1,-1-18-31,-17 17 31,18-17-15,-18 18 31,0 0 78,18-18-110,-18 17 32,17 1-16,1 0 16,-1-18-31,1 17-1,17 1 17,18 0-17,0-1 1,-18 1 15,1-18-15,-36 18-1,35-1 1,0-17-16,-17 18 31,17-18-15,18 17 0,-35 1-1,17 0 1,0-1-1,-17 1 1,0-18 0,17 0-1,-17 18 1,17-18 0,0 17-1,-17 1 1,17 0-1,0-1 17,-17-17-17,0 0 1,-1 18-16,1-1 31,-1-17-15,19 18-1,-1-18 17,-17 18-17,17-1 17,-17-17-17,-18 18 1,17-18-1,18 0 1,18 18 15,-35-1 1,0-17 14,17 0 17,-17 0-1,-1 0-15,19 0 31,-19 0-62,1 0 78,-1 0-63,1 0 63,17 0-63,1 0 47,-19 0-62,1 0-1,17 0 17,36 0-1,-54 0-31,1 0 31,17 0-31,1 0 16,-19-17-1,18 17 1,1 0 0,-19 0-1,19 0 17,-1 0-17,0 0-15,1 0 31,-19 0-15,1 0 0,35 0-1,-36 0 1,1 0 0,17-18-1,1 18 1,-1 0-1,-18 0 17,1 0-17,17 0 1,-17-18 0,17 18-1,-17 0-15,0 0 16,17 0-1,-18-17 17,1 17-17,0 0 1,17 0 0,-17-18 15,-1 18-16,-17-18 48,18 1-47,0 17 62,-18-18-31,0 1-32,0-1 63,0 0-46,0-35-1,0 36 16,0-19-16,0 19-15,0-1 15,0-17-16,-18 17 1,18-17 78,0 0-47,-18 35-16,1-36 78,-1 36-77,18-17 30,0-1 16,-18 0-31,1 18-16,17-17 16,-18 17 0,18-18 125,-18 18 47,18-17-63,-17 17-94,17-18 63,0 0 47,-18 18 63,18-17-110,-17 17 0,17-18-78,0 0 328,-18 18-297,18-17 31,-18 17-15,18-18 0,-17 18-1,-1-18 251,0 18-172,18-17-78,-17 17 156,-1 0-94,0-18-78,1 18-15,17-17-48,-18 17 1,18-18 46,-17 18-46,17-18 31,-18 1-32,0 17 79,18-18-94,0 0 47,0 1 47,0-1-32,0 0-46,0 1 31,0-18-32,0 17 95,0 0-63,0 1 15,0-1-46,0 0 46,-17 18-30,17-17-1,-18 17 16,18-18-32,-18 0 48,1 18-16,17-17-32,-18 17 1,18-18 31,-18 18-32,1 0 32,-1 0-31,18-18 15,-35 1 16,17-1 16,1 1-1,-1 17-46,18-18-1,-18 0 48,1 18-32,17-17 0,-18-1-15,-17 0 46,17 18-62,-17-17 16,-18-1 0,35 0 15,-52-17-15,17 35-1,18-17 1,-1-1-1,1 0 1,-18 1 15,18-1-15,0 0 0,-18 1-1,17-1 1,19 18-1,-19-18 1,1 1 0,17-1 15,1 18-31,-1-17 31,1 17-15,-1 0 78,0 0-32,1 0 1,-1 0-32,0 0 16,18-18-32,-17 18 1,-1 0 46,18-18-46,-18 18 47</inkml:trace>
  <inkml:trace contextRef="#ctx0" brushRef="#br2" timeOffset="39881">6315 9225 0,'-18'0'16,"-17"0"15,-36 18-15,36-1 15,-18-17-16,0 36 1,-17-19 0,52 1-1,-53 17 1,18 1 0,-17-1-1,52-35 1,1 0-1,17 17 1,-18 19 47,36-36 30,-1 0-77,19 17 0,16 1-1,-16 0 1,17-1-16,0 1 31,-18 0-15,0-18-1,0 0 17,18 17-17,-17-17 1,17 18-1,35-18 1,-18 17 0,-52-17-1,17 0 1,18 0 0,-18 18-1,18-18 1,35 0-1,-17 0 1,-53 0 0,17 0-1,36 0 17,-36 18-17,35-18 1,89 0-1,-124 0 1,1 0 0,-1 0-1,18 0 17,0-18-17,35 0 1,-70 18-1,17-17 1,18 17 0,-18-18-1,0 1 1,-17 17 15,-18-18 47,-35 0-62,-36-17 0,-35 17-1,-17-17 16,35 17-15,35 18-16,-35-17 16,-71-18-1,18 35 1,123 0 0,-53 0-1,-17 0 1,35-18 15,18 18-15,17-18-1,1 18 1,-1 0 0,1 0 15,-1 0 16,18-17-16,-35 17-15</inkml:trace>
  <inkml:trace contextRef="#ctx0" brushRef="#br2" timeOffset="43554.2">6509 16157 0,'-36'0'16,"19"0"-1,-1 18-15,-35-18 32,0 17-17,-35 1 1,35-18 0,-17 35-1,17-17 1,-35 17-1,-1 18 1,54-35 0,-53 17-1,-18 0 1,0 18 0,36 0-1,52-53 1,-17 18 15,35 0 110,17-18-126,1 17 1,0-17 15,35 0-15,-18 18-1,18-18 1,17 0 0,-17 0-1,35 0 17,1-35-17,-19 35 1,-17 0-1,35 0 1,1 0 0,-54 0-1,18 0 1,17 0 0,-17 0 15,-18 0-16,18 0 1,-35 17 0,17-17 15,-17 18-15,17-18-1,-17 17 1,52-17-1,-52 0 1,17 0 0,1 0-1,-19 0 1,19 0 0,34 0-1,-35 0 1,36 0-1,-18 0 1,17 0 0,-52 0-1,17 0 1,18 0 15,-35 0-15,-1 0-1,54 0 1,-18-17 0,-18 17-1,1-18 1,34-17 0,-17 0-1,-18 17 1,1 0-1,-19 18 1,-17-17 62,0-1-47,-17 0 1,-1 18-17,0 0 1,-52-35 0,52 35 15,-70-17-16,-18 17 1,18 0 0,0 0-1,-36 0 1,89 0 15,-53 0-31,35 0 31,-18 0-15,36 0 0,0 0-16,-1-18 15,-17 0 17,36 18-17,-1 0 16,-35 0-15,18-17 0,17 17-1,1 0 1,-1 0 0,0 0 30,18-18-14,-17 18-1,17-18 16,-18 18-32,1 0 126,-19 0-78,19 0-63,-19 0 15,19 0 16</inkml:trace>
  <inkml:trace contextRef="#ctx0" brushRef="#br3" timeOffset="50475.64">7743 6191 0,'-35'0'32,"-35"0"-17,17 0 17,-71 0-32,36 0 31,0 0-31,-71 18 31,106-18-31,18 18 16,-53-1-1,17 1 1,1-1 15,34 1-15,-17 0-1,18 17-15,0-17 32,0 17-1,17-35-15,18 18-1,-18 17 16,18 35 1,0-34-1,18 17-15,0-1-1,-18-16-15,17 17 16,54 53-1,-36-1 1,53 19 0,-17-18 15,-54-53-15,1-18-1,0-18 1,-1-17-1,1 36 1,70 17 0,-70-36-1,35 1 1,35 0 0,-53-1-1,-17-17 1,52 0-1,-17 0 1,0-17 0,-35-1-1,35-17 1,0-1 0,17-17-1,-52 53 1,17-35-1,18 0 1,18-36 0,-54 54-1,36-36 17,-35 0-17,17 18 1,0-36-1,-17 1 1,17-36 0,1 0-1,-19 88 1,1-17 15,-18 17-15,0-35-1,0-35 1,0 35 0,0 18-1,-18-18 1,18 35 0,-17 18 15,-1-17-16,18-1 17,-35 18 15,-18 18-32,-35-1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1624-4797-414F-AF6B-DDFDC65DBCB5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8C93F-FCA4-49C5-B057-5165502788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、这里</a:t>
            </a:r>
            <a:r>
              <a:rPr lang="zh-CN" altLang="en-US" dirty="0"/>
              <a:t>是</a:t>
            </a:r>
            <a:r>
              <a:rPr lang="en-US" altLang="zh-CN" dirty="0"/>
              <a:t>1#</a:t>
            </a:r>
            <a:r>
              <a:rPr lang="zh-CN" altLang="en-US" dirty="0"/>
              <a:t>封面；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9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5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39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040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5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5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13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38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587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3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1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7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63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64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176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33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333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51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296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99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5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33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00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04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、这里是二段式文字页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5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5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80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5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550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4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42557-ABA6-ACF9-C4CB-99FA1D912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DD68FC-4EAC-DF7D-CAE7-DECFF8C25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0E1D8F-E9E5-F594-FC29-2A63C484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336F0-190A-1162-78B9-35EA15DA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62CD6-B6F5-315E-460B-8D0074EF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5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B2EBF-9A28-2CA6-79F2-808C4601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7EB334-4BC5-0C76-9304-CD1885292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59A74-CF28-FBC4-0ABA-09D667C8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B46E31-F5F8-D616-8901-06A403A3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8A111-E608-95E7-D8A3-FA73CD0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7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B53328-3F07-89D7-C365-B5EC539CC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24FE27-6B53-C1AE-A09B-A0A88E42F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00725-D00B-5F17-79E2-091DF2AF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8BF69-F50E-0B73-5D41-57BCE844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F47C19-2C02-D537-CDA1-25D1D9C1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6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207542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628E98E-E729-4C19-BE71-5C02E7B9280B}"/>
              </a:ext>
            </a:extLst>
          </p:cNvPr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70D4C4-A104-4DA7-B6E9-4F14A639E2E5}"/>
              </a:ext>
            </a:extLst>
          </p:cNvPr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983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4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54CD9-7EF2-14EC-2D86-A123D95A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A299B-825A-5506-A409-52D22F6A3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664D1-CDF7-5397-07A9-A9280D56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10F523-4216-9F8E-9E5A-B6608D49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FAA515-AC46-F454-36AB-BC441FAA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48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BB3F0-B297-5DC6-87CF-F22FF38B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01183-7798-D7DA-2CA3-DFD5ED70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2F806-A1DE-1C68-8C04-B7AA8EAC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6D8A5-6FEC-120E-F5CB-1B31D756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A6F23-B2E6-7B68-471F-6389F65E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5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63EA9-881C-4B71-084D-E223AC97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FAC63-1A8B-9B86-19E8-4FC13EE4D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C9B953-CECF-9840-FCDB-FB1801820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DBC68-55AA-A62F-EE2C-47DA888D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050C68-5E69-7679-2DF5-A9B4907A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32E565-D649-C036-E12C-9568CAFC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61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39E80-774C-1E97-2525-B98A0DFD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A8DB3C-22BE-71AA-34C9-F9D5DF465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5AB8F8-6BA6-289A-FD5A-11F2A2F24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03542B-2A3D-5CD4-D5AE-7B6937D6C7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FBF459-449F-C7B5-8DD8-87B8C6B262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882AD7-AA53-6C6F-7B51-F41DE208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53D832-B097-354B-C0AE-934E8479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726AA9-45A6-A0EA-C180-92BD9398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7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28FED-069B-A542-2ED4-685F31C9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ED6A74-7443-25A2-5C54-530E160B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195F6F-3D4A-EF9F-249D-D57C832D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E4D560-3FCA-5352-5A1A-6C927500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6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B3A4D3-642E-A491-4AE9-F7E1224F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F95D3E-29CC-1DF0-30AA-72B51496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DC114F-C672-2141-CA60-1A580FA0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8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7CA3C-35C0-2D0F-6A01-7C98B9D26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0784F-5910-2E2D-4870-FE92983FD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359669-AEE0-3072-EA4B-BEBD4F708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4C4138-8CDC-5F70-D2B4-BE8A9F97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4313FF-C204-906F-AF14-6EF44F55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17913E-00EB-A54F-33D8-37574962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8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71E1B-0422-D32B-B8AD-AFB6C3DD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40FFD4-439B-6A80-5DD8-BF4244AF0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8B61E8-5BDF-FF09-D669-937B7B06F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9807B0-54E2-F956-C711-F0890B2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E38A09-9A41-9D0D-6E4F-949F43DCB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C2F579-B19D-C618-D5D2-CA7E2DC8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1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9686B5-8757-5F71-EB4D-F5ABD7A1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706AE-4672-DEDF-DF34-06D509617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B1CF0-24D9-1039-9E81-27706E184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948AB-9690-4293-B206-C43F59A7593E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28F3D2-5027-20D1-1A85-D9C83C49A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0C14D0-661F-75EF-2A6D-9CB90D69F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83F09-0755-429A-8C25-72DF5AE59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5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5" Type="http://schemas.openxmlformats.org/officeDocument/2006/relationships/image" Target="../media/image5.gif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32E6A18-380F-4A05-8D91-FC58B280B6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593E57F-DBCC-4D90-8B0F-E18CF040DDC4}"/>
              </a:ext>
            </a:extLst>
          </p:cNvPr>
          <p:cNvSpPr/>
          <p:nvPr/>
        </p:nvSpPr>
        <p:spPr>
          <a:xfrm>
            <a:off x="61265" y="2772829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Group 74">
            <a:extLst>
              <a:ext uri="{FF2B5EF4-FFF2-40B4-BE49-F238E27FC236}">
                <a16:creationId xmlns:a16="http://schemas.microsoft.com/office/drawing/2014/main" id="{6185ACA8-CC1F-4169-9C76-47343C2BCE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5B32A1A9-FE14-4AAB-8395-1BC9CEE5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37F60CF4-2714-44CF-BB10-7DED3EC24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7F2144F8-B165-426B-9334-6FB21B8B5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7302DBCC-36D1-423B-A2B6-DD8EBBD33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611983B0-65EA-48AD-AAA5-AE1864ACD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22519C25-A21A-42A7-B99D-1E6275AE4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39C62D9-A54A-4834-AC74-ED7E23EF2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>
              <a:extLst>
                <a:ext uri="{FF2B5EF4-FFF2-40B4-BE49-F238E27FC236}">
                  <a16:creationId xmlns:a16="http://schemas.microsoft.com/office/drawing/2014/main" id="{8CC8B0C2-86FC-4C0C-9D36-98E00ED92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>
              <a:extLst>
                <a:ext uri="{FF2B5EF4-FFF2-40B4-BE49-F238E27FC236}">
                  <a16:creationId xmlns:a16="http://schemas.microsoft.com/office/drawing/2014/main" id="{642AF54D-5851-4331-AA5E-E78563513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01A6AD70-9E11-4BF7-BA66-A16A3923D9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97301B1-39E3-4A38-8A31-4946DB10F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>
              <a:extLst>
                <a:ext uri="{FF2B5EF4-FFF2-40B4-BE49-F238E27FC236}">
                  <a16:creationId xmlns:a16="http://schemas.microsoft.com/office/drawing/2014/main" id="{967644C6-E367-4C3A-967A-92BC31D284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54058279-3C62-4135-A336-B3496BF0E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1645D9E7-CD38-4B53-BAE2-9AEAEBD2F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>
              <a:extLst>
                <a:ext uri="{FF2B5EF4-FFF2-40B4-BE49-F238E27FC236}">
                  <a16:creationId xmlns:a16="http://schemas.microsoft.com/office/drawing/2014/main" id="{4DA8A30F-CFC1-48B1-B719-E0D63CD37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>
              <a:extLst>
                <a:ext uri="{FF2B5EF4-FFF2-40B4-BE49-F238E27FC236}">
                  <a16:creationId xmlns:a16="http://schemas.microsoft.com/office/drawing/2014/main" id="{7364087F-D733-4758-8534-A20362ED0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>
              <a:extLst>
                <a:ext uri="{FF2B5EF4-FFF2-40B4-BE49-F238E27FC236}">
                  <a16:creationId xmlns:a16="http://schemas.microsoft.com/office/drawing/2014/main" id="{8EB7A637-6310-4A32-81F0-F74ED17C4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>
              <a:extLst>
                <a:ext uri="{FF2B5EF4-FFF2-40B4-BE49-F238E27FC236}">
                  <a16:creationId xmlns:a16="http://schemas.microsoft.com/office/drawing/2014/main" id="{9DE0FDA3-3139-4668-B614-E13ACA7F65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>
              <a:extLst>
                <a:ext uri="{FF2B5EF4-FFF2-40B4-BE49-F238E27FC236}">
                  <a16:creationId xmlns:a16="http://schemas.microsoft.com/office/drawing/2014/main" id="{ED28496C-A63C-469B-AC0C-53D3011B5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F3D63269-7AA9-4319-BCA4-CA4CF9FAF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E1FF003B-9714-41AF-980C-02BCD847E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>
              <a:extLst>
                <a:ext uri="{FF2B5EF4-FFF2-40B4-BE49-F238E27FC236}">
                  <a16:creationId xmlns:a16="http://schemas.microsoft.com/office/drawing/2014/main" id="{7DEFB929-EA64-4C49-8848-86B7CE71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A8E05142-9F67-4D21-9784-CFA885ED6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>
              <a:extLst>
                <a:ext uri="{FF2B5EF4-FFF2-40B4-BE49-F238E27FC236}">
                  <a16:creationId xmlns:a16="http://schemas.microsoft.com/office/drawing/2014/main" id="{511CC19C-9C26-4A12-BE86-E8B5E9E3A2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>
              <a:extLst>
                <a:ext uri="{FF2B5EF4-FFF2-40B4-BE49-F238E27FC236}">
                  <a16:creationId xmlns:a16="http://schemas.microsoft.com/office/drawing/2014/main" id="{1704249E-E332-4CBE-853D-14082A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>
              <a:extLst>
                <a:ext uri="{FF2B5EF4-FFF2-40B4-BE49-F238E27FC236}">
                  <a16:creationId xmlns:a16="http://schemas.microsoft.com/office/drawing/2014/main" id="{D4B2FA78-6D48-47A9-BAE2-6CC9D9C92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>
              <a:extLst>
                <a:ext uri="{FF2B5EF4-FFF2-40B4-BE49-F238E27FC236}">
                  <a16:creationId xmlns:a16="http://schemas.microsoft.com/office/drawing/2014/main" id="{01707640-F386-45A1-B501-36B3A87E4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55DCDB11-141F-4B34-B9B1-0284FB245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1765F85A-1458-4B00-B799-F72624001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11802E6C-F745-4496-9C3B-6CC3BF1AB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935B5B12-F9B7-40C4-AB22-948B9FE2E5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42960C9D-CD2D-4A4F-BF26-7B0CCC9AF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75DEE03-4549-4CE2-A026-6DBD94D1E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F8248AA9-E46D-48DB-9EB4-DD756721E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4D89CEBA-E5F4-4BB5-AC28-29CE961A0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48474659-A487-4640-8D49-0974B1599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5AD07180-92D4-46C9-B384-47CF039952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79587411-8B5C-4764-BF57-F7B507F5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95FB38D-7BBB-4BC5-BBA1-D5B384CA27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618B945C-4000-41AC-BABD-09E22598E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49BE3196-6ABB-4903-A1F9-F239BFD27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2F4238FA-4634-492D-92A1-14A375EF4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086E4C46-AE75-45AE-8DD3-0C4D8966A3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92E57252-43CC-42DA-8CB6-9E2BD4C07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A3B8F4A7-EA37-4247-928F-B5016734BA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6DD9DD37-7952-4252-9BC7-380FBBC70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6E23BDBF-2FA0-4EFB-AEAD-72C7CFD0F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19BE6E6A-B570-4343-B7B4-491E281B4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4CA01EBE-BA8D-443F-86EA-262A8DFFF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49366998-C16F-462C-A836-116F39E4D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54028052-91B0-4A9E-B856-8A7A3ED9C0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C8C5D2BA-FA02-4A14-9442-978D295F2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4E69FD0E-294D-40D8-8CE5-E3BE5125D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8525AF0F-FC37-45B7-A87B-931CE81A0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74E07B1F-8960-4675-8BED-97C23533E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BB585252-22D5-4AE1-A936-6CA357641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BCC2A873-C339-4BCB-B60D-50FE04DFE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E7B5302-E501-4A55-A66E-0E7CA7261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A5083A92-46FD-42AF-BE67-CB535E743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412020E6-F50E-40D5-8A3A-874617C83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6AE926EC-AAFF-4CBF-B8F5-526FA9CA4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40B8421E-81A8-41AC-9211-8C081773A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3069BDAA-FA16-4962-872B-39723A638F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A6734A44-AF0C-42A0-B9B6-90EED80FD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7626D62D-C96B-4AE5-B856-5B7D550A43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1350425B-7E83-4398-A86D-9B9F8D4B8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DACD9267-9C7A-4CE4-92C4-B62605F55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0A6CE8-1686-4C96-A4E3-7F7BFA603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8491" y="4727771"/>
            <a:ext cx="8735544" cy="110860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基于机器学习的动漫插帧算法</a:t>
            </a:r>
            <a:endParaRPr lang="en-US" altLang="zh-CN" dirty="0"/>
          </a:p>
          <a:p>
            <a:pPr algn="ctr"/>
            <a:r>
              <a:rPr lang="zh-CN" altLang="en-US" dirty="0"/>
              <a:t>结题答辩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9244DE9-D752-408E-9A71-9237EAC1CBFA}"/>
              </a:ext>
            </a:extLst>
          </p:cNvPr>
          <p:cNvSpPr/>
          <p:nvPr/>
        </p:nvSpPr>
        <p:spPr>
          <a:xfrm>
            <a:off x="2573946" y="6178584"/>
            <a:ext cx="560769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5" name="文本占位符 11">
            <a:extLst>
              <a:ext uri="{FF2B5EF4-FFF2-40B4-BE49-F238E27FC236}">
                <a16:creationId xmlns:a16="http://schemas.microsoft.com/office/drawing/2014/main" id="{5014F140-3C77-4486-9BBF-A199C29F4443}"/>
              </a:ext>
            </a:extLst>
          </p:cNvPr>
          <p:cNvSpPr txBox="1">
            <a:spLocks/>
          </p:cNvSpPr>
          <p:nvPr/>
        </p:nvSpPr>
        <p:spPr>
          <a:xfrm>
            <a:off x="2339856" y="6198017"/>
            <a:ext cx="5990254" cy="3516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小组成员：王海纳（答辩人）、苏厚先、王治智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0555B3-4AD2-C60A-E409-75542BCFB650}"/>
              </a:ext>
            </a:extLst>
          </p:cNvPr>
          <p:cNvSpPr/>
          <p:nvPr/>
        </p:nvSpPr>
        <p:spPr>
          <a:xfrm>
            <a:off x="9241210" y="6178585"/>
            <a:ext cx="2504082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指导教师：王高昂</a:t>
            </a:r>
          </a:p>
        </p:txBody>
      </p:sp>
    </p:spTree>
    <p:extLst>
      <p:ext uri="{BB962C8B-B14F-4D97-AF65-F5344CB8AC3E}">
        <p14:creationId xmlns:p14="http://schemas.microsoft.com/office/powerpoint/2010/main" val="123905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Reviews(5/7)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7289321" y="1598661"/>
            <a:ext cx="32193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At prese</a:t>
            </a:r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nt, the inbetweening job is mostly done by trainee painters.</a:t>
            </a:r>
          </a:p>
          <a:p>
            <a:endParaRPr lang="en-US" altLang="zh-CN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this job is tiring.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E2760-6A58-3C74-F3DE-FD4838CBE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10"/>
          <a:stretch/>
        </p:blipFill>
        <p:spPr>
          <a:xfrm>
            <a:off x="840997" y="1449417"/>
            <a:ext cx="6159550" cy="38753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1DC04E-B91B-453B-619F-23F6BC89B1AE}"/>
              </a:ext>
            </a:extLst>
          </p:cNvPr>
          <p:cNvSpPr/>
          <p:nvPr/>
        </p:nvSpPr>
        <p:spPr>
          <a:xfrm>
            <a:off x="615219" y="5905670"/>
            <a:ext cx="907928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Copyright: NHK. https://www.nhk.or.jp/gendai/articles/3987/</a:t>
            </a:r>
            <a:endParaRPr lang="zh-CN" altLang="en-US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5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Reviews(6/7)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梯形 6">
            <a:extLst>
              <a:ext uri="{FF2B5EF4-FFF2-40B4-BE49-F238E27FC236}">
                <a16:creationId xmlns:a16="http://schemas.microsoft.com/office/drawing/2014/main" id="{BA5FF9B0-5EB8-E468-4650-B21CB3E4CBDE}"/>
              </a:ext>
            </a:extLst>
          </p:cNvPr>
          <p:cNvSpPr/>
          <p:nvPr/>
        </p:nvSpPr>
        <p:spPr>
          <a:xfrm rot="10800000" flipV="1">
            <a:off x="6160387" y="954204"/>
            <a:ext cx="5446895" cy="2667665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midterm method:</a:t>
            </a:r>
          </a:p>
          <a:p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a image repairing model.</a:t>
            </a:r>
          </a:p>
          <a:p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Calculate the difference of front/back frame, consider it as the noise and repair it.</a:t>
            </a:r>
          </a:p>
          <a:p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atd-12k dataset.</a:t>
            </a:r>
          </a:p>
          <a:p>
            <a:endParaRPr lang="en-US" altLang="zh-CN" sz="20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0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※Only support 64*64 picture as training-set &amp; input, so we have to cut the input into small pieces.</a:t>
            </a:r>
          </a:p>
        </p:txBody>
      </p:sp>
      <p:sp>
        <p:nvSpPr>
          <p:cNvPr id="8" name="梯形 6">
            <a:extLst>
              <a:ext uri="{FF2B5EF4-FFF2-40B4-BE49-F238E27FC236}">
                <a16:creationId xmlns:a16="http://schemas.microsoft.com/office/drawing/2014/main" id="{5FE67713-ADC0-5F6F-694B-25A9470B73D3}"/>
              </a:ext>
            </a:extLst>
          </p:cNvPr>
          <p:cNvSpPr/>
          <p:nvPr/>
        </p:nvSpPr>
        <p:spPr>
          <a:xfrm flipH="1" flipV="1">
            <a:off x="1304104" y="1639639"/>
            <a:ext cx="4569362" cy="4391272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CD460D-3F04-8BE6-32CB-DC65137F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957606"/>
            <a:ext cx="4432041" cy="5454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A16484-59B0-9718-14B6-83AF71F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5216"/>
            <a:ext cx="3531225" cy="2467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B3372F-ACBE-5123-CAB6-E3007E7C9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379" y="4055940"/>
            <a:ext cx="609600" cy="609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A5CF37-28DA-F606-8D4C-BD0243FDF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682" y="4069320"/>
            <a:ext cx="609600" cy="609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16FEDF-E0E3-2091-F441-2E10A1AC6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682" y="5081723"/>
            <a:ext cx="609600" cy="609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20324E-8BB7-7DC9-B49D-49575DB64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379" y="5071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Reviews(7/7)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397590" y="946834"/>
            <a:ext cx="1148263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method does not address the weaknesses of existing methods at all.</a:t>
            </a:r>
          </a:p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Restoration models are still painting white for most of the missing parts.</a:t>
            </a:r>
          </a:p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the intermediate frame looks no different from the original frame.</a:t>
            </a:r>
          </a:p>
          <a:p>
            <a:endParaRPr lang="en-US" altLang="zh-CN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</a:t>
            </a:r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after making a GIF, will you find such a rough method has a passable effect…</a:t>
            </a: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At least better than failed examples of our current method.</a:t>
            </a:r>
            <a:endParaRPr lang="zh-CN" altLang="en-US" sz="2400" b="1" cap="none" spc="0" dirty="0">
              <a:ln w="10160">
                <a:noFill/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5CDE7-F8B8-607F-B5E5-A97F5C47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62" y="3255158"/>
            <a:ext cx="1543022" cy="30545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B1376A-5E93-2844-39D2-82CEC57D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00" y="3196483"/>
            <a:ext cx="1561482" cy="29831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2F397D-C6CC-D1E4-1514-F24BF6EE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76" y="3248313"/>
            <a:ext cx="1538662" cy="29263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7CEEED-D4C4-8F60-BC26-4092EDCD9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235" y="3182437"/>
            <a:ext cx="1484595" cy="2983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DAFFBA-E4D4-02D7-0270-738B9C995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56" y="3483377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(Overview)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578198" y="1823254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51F42C-77E3-4379-23DD-737DE3AD9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50" y="942875"/>
            <a:ext cx="8061649" cy="56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(1/13)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718217" y="1614195"/>
            <a:ext cx="10491649" cy="448180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Key Idea of our program: Use B-spline fits the long contours and match them; Trivial solution to short contours and freezing contours. Machine learning to set parameters.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Our method consist of 6 parts: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Input and finding contours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Preworks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&amp; motion findings.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Double - Cluster matching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Track Generation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5000"/>
              </a:lnSpc>
              <a:spcAft>
                <a:spcPts val="500"/>
              </a:spcAft>
              <a:buAutoNum type="arabicParenR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5FB3C-58BE-E22F-22A5-5450148D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(2/13)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17370-6AF0-D56A-DED5-3F9FF4115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58" y="2847639"/>
            <a:ext cx="2145540" cy="2145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CE1FAD-8AA6-8DCC-EED8-749BC928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63" y="694462"/>
            <a:ext cx="2243130" cy="22431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72BE3B-6C8D-C3C4-2D00-442DD263ACFE}"/>
              </a:ext>
            </a:extLst>
          </p:cNvPr>
          <p:cNvSpPr/>
          <p:nvPr/>
        </p:nvSpPr>
        <p:spPr>
          <a:xfrm>
            <a:off x="559989" y="1022617"/>
            <a:ext cx="6382493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sketch simplification model and some common DIP method are used to generate s</a:t>
            </a:r>
            <a:r>
              <a:rPr lang="en-US" altLang="zh-CN" sz="240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ketched input. </a:t>
            </a:r>
          </a:p>
          <a:p>
            <a:endParaRPr lang="en-US" altLang="zh-CN" sz="240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*However their hired painter and use inverse input generation to generate data.. We don’t have the time and mind to do that, so we can’t study much from them currently.</a:t>
            </a:r>
          </a:p>
          <a:p>
            <a:pPr algn="just"/>
            <a:endParaRPr lang="en-US" altLang="zh-CN" sz="240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just"/>
            <a:endParaRPr lang="en-US" altLang="zh-CN" sz="2400" b="1" i="1" dirty="0">
              <a:solidFill>
                <a:srgbClr val="212529"/>
              </a:solidFill>
              <a:latin typeface="-apple-system"/>
            </a:endParaRPr>
          </a:p>
          <a:p>
            <a:pPr algn="just"/>
            <a:r>
              <a:rPr lang="en-US" altLang="zh-CN" sz="2400" b="1" i="1" dirty="0">
                <a:solidFill>
                  <a:srgbClr val="212529"/>
                </a:solidFill>
                <a:effectLst/>
                <a:latin typeface="-apple-system"/>
              </a:rPr>
              <a:t>Learning to Simplify: Fully Convolutional Networks for Rough Sketch Cleanup</a:t>
            </a:r>
            <a:endParaRPr lang="en-US" altLang="zh-CN" sz="2400" b="0" i="1" dirty="0">
              <a:solidFill>
                <a:srgbClr val="212529"/>
              </a:solidFill>
              <a:effectLst/>
              <a:latin typeface="-apple-system"/>
            </a:endParaRPr>
          </a:p>
          <a:p>
            <a:pPr algn="just"/>
            <a:r>
              <a:rPr lang="en-US" altLang="zh-CN" sz="2400" b="0" i="1" dirty="0">
                <a:solidFill>
                  <a:srgbClr val="212529"/>
                </a:solidFill>
                <a:effectLst/>
                <a:latin typeface="-apple-system"/>
              </a:rPr>
              <a:t>Edgar Simo-Serra*, Satoshi Iizuka*, Kazuma Sasaki, Hiroshi Ishikawa (* equal contribution)</a:t>
            </a:r>
          </a:p>
          <a:p>
            <a:pPr algn="just"/>
            <a:r>
              <a:rPr lang="en-US" altLang="zh-CN" sz="2400" b="0" i="1" dirty="0">
                <a:solidFill>
                  <a:srgbClr val="212529"/>
                </a:solidFill>
                <a:effectLst/>
                <a:latin typeface="-apple-system"/>
              </a:rPr>
              <a:t>ACM Transactions on Graphics (SIGGRAPH), 2016</a:t>
            </a:r>
          </a:p>
          <a:p>
            <a:endParaRPr lang="zh-CN" altLang="en-US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1A4655-3424-B74D-88FB-84B16FED8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998" y="694462"/>
            <a:ext cx="2243130" cy="22431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E03935-36B7-A32C-1F6F-896182416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43" y="2875848"/>
            <a:ext cx="2233436" cy="22334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14ADE81-D7F5-CBEF-9F99-D34F8A689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071" y="5118978"/>
            <a:ext cx="3805504" cy="139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(3/13)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718218" y="1259632"/>
            <a:ext cx="103284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zh-CN" sz="2400" b="1" dirty="0"/>
              <a:t>Input and finding contours</a:t>
            </a:r>
          </a:p>
          <a:p>
            <a:pPr marL="457200" indent="-457200">
              <a:buAutoNum type="arabicParenR"/>
            </a:pPr>
            <a:endParaRPr lang="en-US" altLang="zh-CN" sz="2400" b="1" dirty="0"/>
          </a:p>
          <a:p>
            <a:r>
              <a:rPr lang="en-US" altLang="zh-CN" sz="2400" b="1" dirty="0"/>
              <a:t>Get the sketched input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use cv2.drawcontours() to find the contours.</a:t>
            </a:r>
          </a:p>
          <a:p>
            <a:r>
              <a:rPr lang="en-US" altLang="zh-CN" sz="2400" b="1" dirty="0"/>
              <a:t>Then based on Zhang’s thinning algorithm to simplify the long contours, </a:t>
            </a:r>
          </a:p>
          <a:p>
            <a:r>
              <a:rPr lang="en-US" altLang="zh-CN" sz="2400" b="1" dirty="0"/>
              <a:t>And do some dilation &amp; erosion to keep the entity of line.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*Here we regard contours with (length &gt; ¼ * max(</a:t>
            </a:r>
            <a:r>
              <a:rPr lang="en-US" altLang="zh-CN" sz="2400" b="1" dirty="0" err="1"/>
              <a:t>h,w</a:t>
            </a:r>
            <a:r>
              <a:rPr lang="en-US" altLang="zh-CN" sz="2400" b="1" dirty="0"/>
              <a:t>) 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40) to be long.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EBEB4B-AC40-CCF5-5242-1A0A44A4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29" y="4161178"/>
            <a:ext cx="2768742" cy="22989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9C4BE5-7745-0CA6-29E3-FA9E8AEB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9" y="4067064"/>
            <a:ext cx="3236449" cy="22788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AAEE30-75BE-F4DF-3C8E-44A8388B8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800" y="4067064"/>
            <a:ext cx="2768742" cy="24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(4/13)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718218" y="1259632"/>
            <a:ext cx="95734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2"/>
            </a:pPr>
            <a:r>
              <a:rPr lang="en-US" altLang="zh-CN" sz="2400" b="1" dirty="0" err="1"/>
              <a:t>Preworks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Short contours are treated as points.</a:t>
            </a:r>
          </a:p>
          <a:p>
            <a:r>
              <a:rPr lang="en-US" altLang="zh-CN" sz="2400" b="1" dirty="0"/>
              <a:t>Use B-Spline fitting to fit the long contours into 3rd-order continuous B-splines.</a:t>
            </a:r>
          </a:p>
          <a:p>
            <a:r>
              <a:rPr lang="en-US" altLang="zh-CN" sz="2400" b="1" dirty="0"/>
              <a:t>Here we use this as the base: 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Number of control points per contour is currently set about 60, and can be easily changed if it’s needed.</a:t>
            </a:r>
          </a:p>
          <a:p>
            <a:pPr algn="l"/>
            <a:endParaRPr lang="zh-CN" altLang="en-US" sz="24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1" dirty="0">
                <a:solidFill>
                  <a:srgbClr val="121212"/>
                </a:solidFill>
                <a:effectLst/>
                <a:latin typeface="-apple-system"/>
              </a:rPr>
              <a:t>Wang et al. - Fitting B-Spline Curves to Point Clouds by Squared Distance Minimization</a:t>
            </a:r>
          </a:p>
          <a:p>
            <a:r>
              <a:rPr lang="en-US" altLang="zh-CN" sz="2400" b="1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6CA4FB-29BE-25D8-FEAC-55D41C3B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48" y="3139920"/>
            <a:ext cx="3955123" cy="1165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2B457F-ED09-0FB2-F9D5-FC877D36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93"/>
          <a:stretch/>
        </p:blipFill>
        <p:spPr>
          <a:xfrm>
            <a:off x="9548536" y="2994398"/>
            <a:ext cx="2403753" cy="1311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8A8927-6D5E-D55B-339F-1358EB848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83" y="5008949"/>
            <a:ext cx="1971938" cy="17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(5/13)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718218" y="1259632"/>
            <a:ext cx="95734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B-spline is one the core of our idea.</a:t>
            </a:r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We need mid-frame instead of the front/back, so no need to be too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Align all the contours into vectors with same number of control points (at least in form) </a:t>
            </a:r>
            <a:r>
              <a:rPr lang="en-US" altLang="zh-CN" sz="2400" b="1" dirty="0"/>
              <a:t>, making it easier to do contour-contour matching and point-point matching.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However it has quite a few disadvantages aside from costing too much time, and will be discussed later.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2B457F-ED09-0FB2-F9D5-FC877D36F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3"/>
          <a:stretch/>
        </p:blipFill>
        <p:spPr>
          <a:xfrm>
            <a:off x="6096000" y="202011"/>
            <a:ext cx="3375772" cy="18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(6/13)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718218" y="1259632"/>
            <a:ext cx="95734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 startAt="2"/>
            </a:pPr>
            <a:r>
              <a:rPr lang="en-US" altLang="zh-CN" sz="2400" b="1" dirty="0" err="1"/>
              <a:t>Preworks</a:t>
            </a:r>
            <a:r>
              <a:rPr lang="en-US" altLang="zh-CN" sz="2400" b="1" dirty="0"/>
              <a:t> (cont.)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After generate the data, we try to find out which contours are moving.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This is done by a trivial method: </a:t>
            </a:r>
          </a:p>
          <a:p>
            <a:r>
              <a:rPr lang="en-US" altLang="zh-CN" sz="2400" b="1" dirty="0"/>
              <a:t>A sub-spline is considered moving if it has too much </a:t>
            </a:r>
            <a:r>
              <a:rPr lang="en-US" altLang="zh-CN" sz="2400" b="1" dirty="0">
                <a:solidFill>
                  <a:srgbClr val="FF0000"/>
                </a:solidFill>
              </a:rPr>
              <a:t>total or consequent</a:t>
            </a:r>
            <a:r>
              <a:rPr lang="en-US" altLang="zh-CN" sz="2400" b="1" dirty="0"/>
              <a:t> point leaving the target but the frame. A contour is considered moving if it has too much </a:t>
            </a:r>
            <a:r>
              <a:rPr lang="en-US" altLang="zh-CN" sz="2400" b="1" dirty="0">
                <a:solidFill>
                  <a:srgbClr val="FF0000"/>
                </a:solidFill>
              </a:rPr>
              <a:t>total or consequent </a:t>
            </a:r>
            <a:r>
              <a:rPr lang="en-US" altLang="zh-CN" sz="2400" b="1" dirty="0"/>
              <a:t>sub-spline moving.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Details are parameters.</a:t>
            </a:r>
          </a:p>
          <a:p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E0D4CE-D070-9D52-F59D-687A5C16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11" y="4530206"/>
            <a:ext cx="2403820" cy="21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10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1914112"/>
            <a:ext cx="2974123" cy="4082104"/>
            <a:chOff x="870884" y="1424537"/>
            <a:chExt cx="2974123" cy="3611816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568517" y="1424537"/>
              <a:ext cx="1181862" cy="2035124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2207261"/>
            <a:ext cx="4752622" cy="3846249"/>
            <a:chOff x="5395536" y="685800"/>
            <a:chExt cx="3240000" cy="411518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lang="en-US" altLang="zh-CN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Analysis 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Methods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Discussion, Inspiration &amp; Thoughts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Opening &amp; Mid Reviews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4DB77FF-A600-80B8-AF65-C96BA76F8D53}"/>
              </a:ext>
            </a:extLst>
          </p:cNvPr>
          <p:cNvSpPr txBox="1"/>
          <p:nvPr/>
        </p:nvSpPr>
        <p:spPr>
          <a:xfrm>
            <a:off x="6096000" y="1149493"/>
            <a:ext cx="3240000" cy="6729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00 Demos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0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(7/13)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718218" y="1259632"/>
            <a:ext cx="10568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3)  Clustering. </a:t>
            </a:r>
          </a:p>
          <a:p>
            <a:pPr marL="457200" indent="-457200">
              <a:buAutoNum type="arabicParenR"/>
            </a:pPr>
            <a:endParaRPr lang="en-US" altLang="zh-CN" sz="2400" b="1" dirty="0"/>
          </a:p>
          <a:p>
            <a:r>
              <a:rPr lang="en-US" altLang="zh-CN" sz="2400" b="1" dirty="0"/>
              <a:t>For short contours: treat as points, cluster by K-means.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For large contours: cluster according to the center by DB-scan.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We assume that contours belong to the same cluster should have similar movements and can be matched with regard to this.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* For simple images, mostly there will be 1 contour per cluster for the large contours.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9965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(8/13)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10" y="951722"/>
            <a:ext cx="1118378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4) Matching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For short-contour clusters, match them by the center with Gale-Shapley’s stable marriage algorithm.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For long-contours however, we first use structural method to stretch out long contour pairs with similar shape. </a:t>
            </a:r>
          </a:p>
          <a:p>
            <a:r>
              <a:rPr lang="en-US" altLang="zh-CN" sz="2400" b="1" dirty="0"/>
              <a:t>More specifically, we calculate the following values:</a:t>
            </a:r>
          </a:p>
          <a:p>
            <a:pPr marL="457200" indent="-457200">
              <a:buAutoNum type="arabicParenR"/>
            </a:pPr>
            <a:r>
              <a:rPr lang="en-US" altLang="zh-CN" sz="2400" b="1" dirty="0">
                <a:solidFill>
                  <a:srgbClr val="FF0000"/>
                </a:solidFill>
              </a:rPr>
              <a:t>Cross product vector. </a:t>
            </a:r>
            <a:r>
              <a:rPr lang="en-US" altLang="zh-CN" sz="2400" b="1" dirty="0"/>
              <a:t>Consist of the cross product of each pair of adjacent edges.</a:t>
            </a:r>
          </a:p>
          <a:p>
            <a:pPr marL="457200" indent="-457200">
              <a:buAutoNum type="arabicParenR"/>
            </a:pPr>
            <a:r>
              <a:rPr lang="en-US" altLang="zh-CN" sz="2400" b="1" dirty="0">
                <a:solidFill>
                  <a:srgbClr val="FF0000"/>
                </a:solidFill>
              </a:rPr>
              <a:t>Length vector. </a:t>
            </a:r>
            <a:r>
              <a:rPr lang="en-US" altLang="zh-CN" sz="2400" b="1" dirty="0"/>
              <a:t>Consist of the length of each edge.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The long contours with no other contours very similar to them will be matched in clusters. 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47209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(9/13)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10" y="951722"/>
            <a:ext cx="6661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4) Matching (Cont.)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After matching the clusters, we use Gale-</a:t>
            </a:r>
            <a:r>
              <a:rPr lang="en-US" altLang="zh-CN" sz="2400" b="1" dirty="0" err="1"/>
              <a:t>shapley’s</a:t>
            </a:r>
            <a:r>
              <a:rPr lang="en-US" altLang="zh-CN" sz="2400" b="1" dirty="0"/>
              <a:t> stable marriage algorithm to match points/contours in the matched cluster.</a:t>
            </a:r>
            <a:r>
              <a:rPr lang="en-US" altLang="zh-CN" sz="2400" b="1" dirty="0">
                <a:solidFill>
                  <a:srgbClr val="FF0000"/>
                </a:solidFill>
              </a:rPr>
              <a:t> The location of the contours is considered as its center of gravity. 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To match the points on spline-pairs, we shift one spline till find their difference is minimum.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EFFB5F3-63CF-236C-CC1C-3F8BFF22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325003"/>
            <a:ext cx="51054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(10/13)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10" y="951722"/>
            <a:ext cx="6661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4) Matching (Cont.)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In case when points within 2 clusters / long contours within 2 images have nothing to match, </a:t>
            </a:r>
            <a:r>
              <a:rPr lang="en-US" altLang="zh-CN" sz="2400" b="1" dirty="0">
                <a:solidFill>
                  <a:srgbClr val="FF0000"/>
                </a:solidFill>
              </a:rPr>
              <a:t>discard them</a:t>
            </a:r>
            <a:r>
              <a:rPr lang="en-US" altLang="zh-CN" sz="2400" b="1" dirty="0"/>
              <a:t>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And we have to </a:t>
            </a:r>
            <a:r>
              <a:rPr lang="en-US" altLang="zh-CN" sz="2400" b="1" dirty="0">
                <a:solidFill>
                  <a:srgbClr val="FF0000"/>
                </a:solidFill>
              </a:rPr>
              <a:t>evaluate the matchings</a:t>
            </a:r>
            <a:r>
              <a:rPr lang="en-US" altLang="zh-CN" sz="2400" b="1" dirty="0"/>
              <a:t>, if there are some pair of matchings with motions too different from their cluster, </a:t>
            </a:r>
            <a:r>
              <a:rPr lang="en-US" altLang="zh-CN" sz="2400" b="1" dirty="0">
                <a:solidFill>
                  <a:srgbClr val="FF0000"/>
                </a:solidFill>
              </a:rPr>
              <a:t>discard them</a:t>
            </a:r>
            <a:r>
              <a:rPr lang="en-US" altLang="zh-CN" sz="2400" b="1" dirty="0">
                <a:solidFill>
                  <a:srgbClr val="002060"/>
                </a:solidFill>
              </a:rPr>
              <a:t>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EFFB5F3-63CF-236C-CC1C-3F8BFF22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58073"/>
            <a:ext cx="51054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0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(11/13)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09" y="951722"/>
            <a:ext cx="10604157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5) Track generation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We’ll generate the movement track for every pair of contours and points and consider them as parametric curves.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If p1=(x1,y1) in the first frame matches p2=(x2,y2) in the second frame, it means that the curve [x(t),y(t)] has [x(0),y(0)]=p1 and [x(1),y(1)]=p2.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Currently we let them do uniform motion.</a:t>
            </a:r>
          </a:p>
          <a:p>
            <a:r>
              <a:rPr lang="en-US" altLang="zh-CN" sz="2400" b="1" dirty="0"/>
              <a:t>There are many ways to get complicate motions: e.g. Let x(t), y(t) be 2-order polynomials and we may perform variable speed movement.  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The type of motion may not be determined by 3-tuple dataset, so we let it free.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3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(12/13)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09" y="951722"/>
            <a:ext cx="106041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6) Output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Draw freezing parts, B-splines and Points on the blank image.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Color some small connected-blocks.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For unmatched areas, fade out can be done to optimize the appearance.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Any number of inbetweening frame is ok, just to change ‘t’. In demo, we set it 16.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0296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Methods (13/13)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3B503-7EBE-01DE-BA07-7493EE8E28E8}"/>
              </a:ext>
            </a:extLst>
          </p:cNvPr>
          <p:cNvSpPr txBox="1"/>
          <p:nvPr/>
        </p:nvSpPr>
        <p:spPr>
          <a:xfrm>
            <a:off x="504109" y="951722"/>
            <a:ext cx="1060415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* Usage of the dataset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There are many parameters in our algorithm: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Weights for motion detect;</a:t>
            </a:r>
          </a:p>
          <a:p>
            <a:r>
              <a:rPr lang="en-US" altLang="zh-CN" sz="2400" b="1" dirty="0"/>
              <a:t>Weights for valuable function of structural analysis;</a:t>
            </a:r>
          </a:p>
          <a:p>
            <a:r>
              <a:rPr lang="en-US" altLang="zh-CN" sz="2400" b="1" dirty="0"/>
              <a:t>Weights for valuable function of clustering/matching; </a:t>
            </a:r>
          </a:p>
          <a:p>
            <a:r>
              <a:rPr lang="en-US" altLang="zh-CN" sz="2400" b="1" dirty="0"/>
              <a:t>…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The parameter is mainly determined by regression/iterations, and loss function is SSIM.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9446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Results &amp; Analysis (1/4)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578198" y="1823254"/>
            <a:ext cx="9359759" cy="37470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梯形 6">
            <a:extLst>
              <a:ext uri="{FF2B5EF4-FFF2-40B4-BE49-F238E27FC236}">
                <a16:creationId xmlns:a16="http://schemas.microsoft.com/office/drawing/2014/main" id="{650B7FEF-54D1-B34B-F513-122136746BAC}"/>
              </a:ext>
            </a:extLst>
          </p:cNvPr>
          <p:cNvSpPr/>
          <p:nvPr/>
        </p:nvSpPr>
        <p:spPr>
          <a:xfrm flipV="1">
            <a:off x="6704386" y="1639639"/>
            <a:ext cx="4569362" cy="439127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6">
            <a:extLst>
              <a:ext uri="{FF2B5EF4-FFF2-40B4-BE49-F238E27FC236}">
                <a16:creationId xmlns:a16="http://schemas.microsoft.com/office/drawing/2014/main" id="{82F1CD7F-3019-87AF-0333-C702F6AB24E7}"/>
              </a:ext>
            </a:extLst>
          </p:cNvPr>
          <p:cNvSpPr/>
          <p:nvPr/>
        </p:nvSpPr>
        <p:spPr>
          <a:xfrm flipH="1" flipV="1">
            <a:off x="1304104" y="1639639"/>
            <a:ext cx="4569362" cy="4391272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E8355A-9CE3-B6E6-A9C0-6F1389A7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5" y="1226678"/>
            <a:ext cx="2654749" cy="22923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DFF023-E761-F245-9F4F-063A33DBC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5" y="3546115"/>
            <a:ext cx="2654748" cy="25118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398639-FF7C-0279-FAB9-FD2A31713E27}"/>
              </a:ext>
            </a:extLst>
          </p:cNvPr>
          <p:cNvSpPr txBox="1"/>
          <p:nvPr/>
        </p:nvSpPr>
        <p:spPr>
          <a:xfrm>
            <a:off x="6704386" y="1639639"/>
            <a:ext cx="4789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Blue: </a:t>
            </a:r>
            <a:r>
              <a:rPr lang="en-US" altLang="zh-CN" sz="2400" b="1" dirty="0" err="1"/>
              <a:t>Freezed</a:t>
            </a:r>
            <a:r>
              <a:rPr lang="en-US" altLang="zh-CN" sz="2400" b="1" dirty="0"/>
              <a:t> long contours.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Green: belong to same cluster and later matched by Gale-</a:t>
            </a:r>
            <a:r>
              <a:rPr lang="en-US" altLang="zh-CN" sz="2400" b="1" dirty="0" err="1"/>
              <a:t>shapley’s</a:t>
            </a:r>
            <a:r>
              <a:rPr lang="en-US" altLang="zh-CN" sz="2400" b="1" dirty="0"/>
              <a:t> algorithm.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Yellow: single match.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Orange: missed while prework.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Other long contours are matched one-by-one.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098DF4-6882-2753-AC4F-D112B38F3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35" y="2560084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7FC6618-90F1-AE54-0126-9480E21D7046}"/>
                  </a:ext>
                </a:extLst>
              </p14:cNvPr>
              <p14:cNvContentPartPr/>
              <p14:nvPr/>
            </p14:nvContentPartPr>
            <p14:xfrm>
              <a:off x="1612800" y="2127240"/>
              <a:ext cx="1308600" cy="38610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7FC6618-90F1-AE54-0126-9480E21D70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3440" y="2117880"/>
                <a:ext cx="1327320" cy="38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3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32629" y="1326670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11342"/>
            <a:ext cx="8655953" cy="601075"/>
          </a:xfrm>
        </p:spPr>
        <p:txBody>
          <a:bodyPr/>
          <a:lstStyle/>
          <a:p>
            <a:r>
              <a:rPr lang="en-US" altLang="zh-CN" dirty="0"/>
              <a:t>03 Results &amp; Analysis (2/4)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625152" y="1823254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9821973" y="4348065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786380" y="1305391"/>
            <a:ext cx="9722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This demo may elaborate the significance of different parts.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Our motion-detection and short contours step treatment are rough, but they are not the key. Instead, the matchings on the main contour lay the groundworks of the output, </a:t>
            </a:r>
            <a:r>
              <a:rPr lang="en-US" altLang="zh-CN" sz="2400" b="1" dirty="0">
                <a:solidFill>
                  <a:srgbClr val="FF0000"/>
                </a:solidFill>
              </a:rPr>
              <a:t>and it’s fatal if contour matching fails.</a:t>
            </a:r>
            <a:r>
              <a:rPr lang="en-US" altLang="zh-CN" sz="2400" b="1" dirty="0"/>
              <a:t>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/>
              <a:t>The influence of the cluster part is explicit, but most of the large contours can be matched with their shape. Our structural method proved to be simple but useful.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AA16B6-B160-69A9-9F69-4279374D2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96066"/>
            <a:ext cx="1731166" cy="17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32629" y="1326670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Results &amp; Analysis (3/4)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625152" y="1823254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9821973" y="4348065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786380" y="1305391"/>
            <a:ext cx="97222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The main limitation of our work comes from the peculiarity of </a:t>
            </a:r>
            <a:r>
              <a:rPr lang="en-US" altLang="zh-CN" sz="2400" b="1" dirty="0" err="1"/>
              <a:t>Bspline</a:t>
            </a:r>
            <a:r>
              <a:rPr lang="en-US" altLang="zh-CN" sz="2400" b="1" dirty="0"/>
              <a:t> and the limitation of cv2.findcontours &amp; thinning.</a:t>
            </a:r>
          </a:p>
          <a:p>
            <a:endParaRPr lang="en-US" altLang="zh-CN" sz="2400" b="1" dirty="0"/>
          </a:p>
          <a:p>
            <a:r>
              <a:rPr lang="en-US" altLang="zh-CN" sz="2400" b="1" dirty="0" err="1"/>
              <a:t>Bspline</a:t>
            </a:r>
            <a:r>
              <a:rPr lang="en-US" altLang="zh-CN" sz="2400" b="1" dirty="0"/>
              <a:t> may fit the contour </a:t>
            </a:r>
            <a:r>
              <a:rPr lang="en-US" altLang="zh-CN" sz="2400" b="1" dirty="0">
                <a:solidFill>
                  <a:srgbClr val="FF0000"/>
                </a:solidFill>
              </a:rPr>
              <a:t>mostly but not totally</a:t>
            </a:r>
            <a:r>
              <a:rPr lang="en-US" altLang="zh-CN" sz="2400" b="1" dirty="0"/>
              <a:t>. This lead to detail losing and some weird movements.</a:t>
            </a:r>
          </a:p>
          <a:p>
            <a:r>
              <a:rPr lang="en-US" altLang="zh-CN" sz="2400" b="1" dirty="0"/>
              <a:t>Besides, </a:t>
            </a:r>
            <a:r>
              <a:rPr lang="en-US" altLang="zh-CN" sz="2400" b="1" dirty="0">
                <a:solidFill>
                  <a:srgbClr val="FF0000"/>
                </a:solidFill>
              </a:rPr>
              <a:t>the variance of contours </a:t>
            </a:r>
            <a:r>
              <a:rPr lang="en-US" altLang="zh-CN" sz="2400" b="1" dirty="0"/>
              <a:t>make fixed control numbers cumbersome.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Cv2.findcontours() has </a:t>
            </a:r>
            <a:r>
              <a:rPr lang="en-US" altLang="zh-CN" sz="2400" b="1" dirty="0">
                <a:solidFill>
                  <a:srgbClr val="FF0000"/>
                </a:solidFill>
              </a:rPr>
              <a:t>poor robust</a:t>
            </a:r>
            <a:r>
              <a:rPr lang="en-US" altLang="zh-CN" sz="2400" b="1" dirty="0"/>
              <a:t>: a noise can be fatal.</a:t>
            </a:r>
          </a:p>
          <a:p>
            <a:r>
              <a:rPr lang="en-US" altLang="zh-CN" sz="2400" b="1" dirty="0"/>
              <a:t>Re-coloring them is difficult than we have thought.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E620FC-3D97-1F7B-C59C-5025DA85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32" y="5200083"/>
            <a:ext cx="5524979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39"/>
            <a:ext cx="4569362" cy="439127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39"/>
            <a:ext cx="4569362" cy="4391272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00 Demos(1/3)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b="1" dirty="0"/>
                <a:t>Original Image</a:t>
              </a:r>
              <a:endParaRPr lang="zh-CN" altLang="en-US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b="1" dirty="0"/>
                <a:t>Result</a:t>
              </a:r>
              <a:endParaRPr lang="zh-CN" altLang="en-US" b="1" dirty="0"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24A53-47B9-D9DB-77A3-CDFE83239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8024" y="799355"/>
            <a:ext cx="5014430" cy="601662"/>
          </a:xfrm>
        </p:spPr>
        <p:txBody>
          <a:bodyPr/>
          <a:lstStyle/>
          <a:p>
            <a:r>
              <a:rPr lang="en-US" altLang="zh-CN" dirty="0"/>
              <a:t>Demo1 (Ch: Hornet from Hollow Knight)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FDBA85-F390-F4ED-F107-C419C816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16" y="2644649"/>
            <a:ext cx="2381250" cy="2381250"/>
          </a:xfrm>
          <a:prstGeom prst="rect">
            <a:avLst/>
          </a:prstGeom>
        </p:spPr>
      </p:pic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1464C82E-9AE8-42C2-E5B9-D0E9C96AB8EB}"/>
              </a:ext>
            </a:extLst>
          </p:cNvPr>
          <p:cNvSpPr txBox="1">
            <a:spLocks/>
          </p:cNvSpPr>
          <p:nvPr/>
        </p:nvSpPr>
        <p:spPr>
          <a:xfrm>
            <a:off x="1554975" y="6071565"/>
            <a:ext cx="5014430" cy="60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Copyright: Team Cherry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0EE613-8FCD-5358-4C9C-D293AA9BB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75" y="2106959"/>
            <a:ext cx="1930119" cy="1910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2B2272-0D9A-15D3-7526-6062AF7F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75" y="3996228"/>
            <a:ext cx="1930119" cy="2075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70C6428-EFCC-3ED9-315E-0DBA95D80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64" y="2787279"/>
            <a:ext cx="1806880" cy="23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32629" y="1326670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Results &amp; Analysis (4/4)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625152" y="1823254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9821973" y="4348065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786380" y="1305391"/>
            <a:ext cx="10428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Further improvement on the way may involves:</a:t>
            </a:r>
          </a:p>
          <a:p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Better way to divide the contours (exert restrictions from short to long..)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Better method to ensure the matchings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Faster fittings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Some steps replaced by machine learnings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E620FC-3D97-1F7B-C59C-5025DA85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32" y="5200083"/>
            <a:ext cx="5524979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32629" y="1326670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Discussions, Inspirations &amp; Thoughts (1/3)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625152" y="1823254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9821973" y="4348065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786380" y="1305391"/>
            <a:ext cx="97222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To use point-cloud or contour-set </a:t>
            </a:r>
            <a:r>
              <a:rPr lang="en-US" altLang="zh-CN" sz="2400" b="1" dirty="0"/>
              <a:t>is a problem haunting us thorough the research.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At present almost everyone in the field choose the former, and have a lot of machine-learning methods. Considering the feature of our task, we choose the latter, and strive on our own way. 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Thanks to a rough-sketch model we get some effort. But there may be a lot to learn from the former method.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DD8B91-9C8E-CD04-B923-7169ABAF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52" y="4979649"/>
            <a:ext cx="1495634" cy="15146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E61FD7-E150-379E-32F6-94DEE0E51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374" y="4974751"/>
            <a:ext cx="1467055" cy="15908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D29B63-4A38-E0C9-BC41-DD90BDA2B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908" y="4974750"/>
            <a:ext cx="1603508" cy="16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11541" y="1429084"/>
            <a:ext cx="9797080" cy="4707550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Discussions, Inspirations &amp; Thoughts (2/3)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560301" y="2594639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10008832" y="4406435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868713" y="1423045"/>
            <a:ext cx="94827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Conclusion:</a:t>
            </a:r>
          </a:p>
          <a:p>
            <a:r>
              <a:rPr lang="en-US" altLang="zh-CN" sz="2400" b="1" dirty="0"/>
              <a:t>In real case, given the inbetweening method do vary, B-spline make sense and our method can be use as a matchstick men drawer, and can be used </a:t>
            </a:r>
            <a:r>
              <a:rPr lang="en-US" altLang="zh-CN" sz="2400" b="1" dirty="0">
                <a:solidFill>
                  <a:srgbClr val="FF0000"/>
                </a:solidFill>
              </a:rPr>
              <a:t>to assist people to get the trend of movements</a:t>
            </a:r>
            <a:r>
              <a:rPr lang="en-US" altLang="zh-CN" sz="2400" b="1" dirty="0"/>
              <a:t> between the two frame.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Some additional constraints (fixed window of movement) may help.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However various reasons make the inbetweening an extremely open and complicate task, So applications are a long way to go.</a:t>
            </a:r>
          </a:p>
        </p:txBody>
      </p:sp>
    </p:spTree>
    <p:extLst>
      <p:ext uri="{BB962C8B-B14F-4D97-AF65-F5344CB8AC3E}">
        <p14:creationId xmlns:p14="http://schemas.microsoft.com/office/powerpoint/2010/main" val="345792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732629" y="1326670"/>
            <a:ext cx="9797080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Discussions, Inspirations &amp; Thoughts (3/3)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625152" y="1823254"/>
            <a:ext cx="10312806" cy="434135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25000"/>
              </a:lnSpc>
              <a:spcAft>
                <a:spcPts val="500"/>
              </a:spcAft>
            </a:pPr>
            <a:endParaRPr lang="en-US" altLang="zh-CN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18218" y="1196351"/>
            <a:ext cx="10154889" cy="4859215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84413-2E7C-CC67-08C6-A69E16D41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9876623" y="4356828"/>
            <a:ext cx="2230171" cy="23789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B81636-ED25-818F-1170-C744EEBF314D}"/>
              </a:ext>
            </a:extLst>
          </p:cNvPr>
          <p:cNvSpPr txBox="1"/>
          <p:nvPr/>
        </p:nvSpPr>
        <p:spPr>
          <a:xfrm>
            <a:off x="986130" y="1326670"/>
            <a:ext cx="929007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Thoughts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Easy – It’s the easiest to draw ghost.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Hard – Choosing an independent topic as the first research attempt for all us three.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Satisfaction - It’s not tiresome to strive for our interest. We have tried our best.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Regrets - Tight schedule; Lack of time to dig in; Unable to try “pure” ML coding at last; Many unimplemented ideas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 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35687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B63D0-C726-C682-5CFA-76C43218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Division of work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546848-3BCF-4F3C-02C1-98E189CE0FEA}"/>
              </a:ext>
            </a:extLst>
          </p:cNvPr>
          <p:cNvSpPr txBox="1"/>
          <p:nvPr/>
        </p:nvSpPr>
        <p:spPr>
          <a:xfrm>
            <a:off x="786380" y="1305391"/>
            <a:ext cx="97222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Haina</a:t>
            </a:r>
            <a:r>
              <a:rPr lang="en-US" altLang="zh-CN" sz="2400" b="1" dirty="0"/>
              <a:t> Wang: Algorithm, back-end </a:t>
            </a:r>
            <a:r>
              <a:rPr lang="en-US" altLang="zh-CN" sz="2400" b="1" dirty="0" err="1"/>
              <a:t>codings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 err="1"/>
              <a:t>Houxian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Su</a:t>
            </a:r>
            <a:r>
              <a:rPr lang="en-US" altLang="zh-CN" sz="2400" b="1" dirty="0"/>
              <a:t>: Algorithm, </a:t>
            </a:r>
            <a:r>
              <a:rPr lang="en-US" altLang="zh-CN" sz="2400" b="1" dirty="0" err="1"/>
              <a:t>Realcase</a:t>
            </a:r>
            <a:r>
              <a:rPr lang="en-US" altLang="zh-CN" sz="2400" b="1" dirty="0"/>
              <a:t> research, </a:t>
            </a:r>
            <a:r>
              <a:rPr lang="en-US" altLang="zh-CN" sz="2400" b="1" dirty="0" err="1"/>
              <a:t>testings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Zhizhi Wang: research, front-end </a:t>
            </a:r>
            <a:r>
              <a:rPr lang="en-US" altLang="zh-CN" sz="2400" b="1" dirty="0" err="1"/>
              <a:t>codings</a:t>
            </a:r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4DC56-D179-A434-F4FA-808750469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512323" y="4076028"/>
            <a:ext cx="2447289" cy="26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B63D0-C726-C682-5CFA-76C43218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546848-3BCF-4F3C-02C1-98E189CE0FEA}"/>
              </a:ext>
            </a:extLst>
          </p:cNvPr>
          <p:cNvSpPr txBox="1"/>
          <p:nvPr/>
        </p:nvSpPr>
        <p:spPr>
          <a:xfrm>
            <a:off x="718218" y="1333383"/>
            <a:ext cx="97222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Sincere gratitude to our professor </a:t>
            </a:r>
            <a:r>
              <a:rPr lang="en-US" altLang="zh-CN" sz="2400" b="1" dirty="0" err="1"/>
              <a:t>Gaoang</a:t>
            </a:r>
            <a:r>
              <a:rPr lang="en-US" altLang="zh-CN" sz="2400" b="1" dirty="0"/>
              <a:t> Wang and his doctor </a:t>
            </a:r>
            <a:r>
              <a:rPr lang="en-US" altLang="zh-CN" sz="2400" b="1" dirty="0" err="1"/>
              <a:t>Guanhong</a:t>
            </a:r>
            <a:r>
              <a:rPr lang="en-US" altLang="zh-CN" sz="2400" b="1" dirty="0"/>
              <a:t> Wang. They arranged SRTP teams into groups divided by fields and held group meetings once per 2 weeks and glad to provide advices as long as we need.  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Special thanks to </a:t>
            </a:r>
            <a:r>
              <a:rPr lang="en-US" altLang="zh-CN" sz="2400" b="1" dirty="0" err="1"/>
              <a:t>Zaihe</a:t>
            </a:r>
            <a:r>
              <a:rPr lang="en-US" altLang="zh-CN" sz="2400" b="1" dirty="0"/>
              <a:t> Zhang in our SRTP group, we’ve consulted him numerously and even go to </a:t>
            </a:r>
            <a:r>
              <a:rPr lang="en-US" altLang="zh-CN" sz="2400" b="1" dirty="0" err="1"/>
              <a:t>Haining</a:t>
            </a:r>
            <a:r>
              <a:rPr lang="en-US" altLang="zh-CN" sz="2400" b="1" dirty="0"/>
              <a:t> to meet him, and he’s always glad to help us.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3629A-E068-0E02-1523-3F7082676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512323" y="4076028"/>
            <a:ext cx="2447289" cy="26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梯形 6">
            <a:extLst>
              <a:ext uri="{FF2B5EF4-FFF2-40B4-BE49-F238E27FC236}">
                <a16:creationId xmlns:a16="http://schemas.microsoft.com/office/drawing/2014/main" id="{E07F4DD4-D05B-498A-B8FF-324F4FFCF62A}"/>
              </a:ext>
            </a:extLst>
          </p:cNvPr>
          <p:cNvSpPr/>
          <p:nvPr/>
        </p:nvSpPr>
        <p:spPr>
          <a:xfrm flipV="1">
            <a:off x="6704386" y="1639639"/>
            <a:ext cx="4569362" cy="4391270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6">
            <a:extLst>
              <a:ext uri="{FF2B5EF4-FFF2-40B4-BE49-F238E27FC236}">
                <a16:creationId xmlns:a16="http://schemas.microsoft.com/office/drawing/2014/main" id="{3E549859-161B-4796-94B0-E18C94AAB4AE}"/>
              </a:ext>
            </a:extLst>
          </p:cNvPr>
          <p:cNvSpPr/>
          <p:nvPr/>
        </p:nvSpPr>
        <p:spPr>
          <a:xfrm flipH="1" flipV="1">
            <a:off x="1304104" y="1639639"/>
            <a:ext cx="4569362" cy="4391272"/>
          </a:xfrm>
          <a:custGeom>
            <a:avLst/>
            <a:gdLst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527479 w 3845406"/>
              <a:gd name="connsiteY2" fmla="*/ 0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45406"/>
              <a:gd name="connsiteY0" fmla="*/ 1519653 h 1519653"/>
              <a:gd name="connsiteX1" fmla="*/ 317927 w 3845406"/>
              <a:gd name="connsiteY1" fmla="*/ 0 h 1519653"/>
              <a:gd name="connsiteX2" fmla="*/ 3752205 w 3845406"/>
              <a:gd name="connsiteY2" fmla="*/ 263471 h 1519653"/>
              <a:gd name="connsiteX3" fmla="*/ 3845406 w 3845406"/>
              <a:gd name="connsiteY3" fmla="*/ 1519653 h 1519653"/>
              <a:gd name="connsiteX4" fmla="*/ 0 w 3845406"/>
              <a:gd name="connsiteY4" fmla="*/ 1519653 h 1519653"/>
              <a:gd name="connsiteX0" fmla="*/ 0 w 3891901"/>
              <a:gd name="connsiteY0" fmla="*/ 1783124 h 1783124"/>
              <a:gd name="connsiteX1" fmla="*/ 364422 w 3891901"/>
              <a:gd name="connsiteY1" fmla="*/ 0 h 1783124"/>
              <a:gd name="connsiteX2" fmla="*/ 3798700 w 3891901"/>
              <a:gd name="connsiteY2" fmla="*/ 263471 h 1783124"/>
              <a:gd name="connsiteX3" fmla="*/ 3891901 w 3891901"/>
              <a:gd name="connsiteY3" fmla="*/ 1519653 h 1783124"/>
              <a:gd name="connsiteX4" fmla="*/ 0 w 3891901"/>
              <a:gd name="connsiteY4" fmla="*/ 1783124 h 1783124"/>
              <a:gd name="connsiteX0" fmla="*/ 0 w 3891901"/>
              <a:gd name="connsiteY0" fmla="*/ 1829619 h 1829619"/>
              <a:gd name="connsiteX1" fmla="*/ 364422 w 3891901"/>
              <a:gd name="connsiteY1" fmla="*/ 0 h 1829619"/>
              <a:gd name="connsiteX2" fmla="*/ 3798700 w 3891901"/>
              <a:gd name="connsiteY2" fmla="*/ 309966 h 1829619"/>
              <a:gd name="connsiteX3" fmla="*/ 3891901 w 3891901"/>
              <a:gd name="connsiteY3" fmla="*/ 1566148 h 1829619"/>
              <a:gd name="connsiteX4" fmla="*/ 0 w 3891901"/>
              <a:gd name="connsiteY4" fmla="*/ 1829619 h 1829619"/>
              <a:gd name="connsiteX0" fmla="*/ 0 w 3827144"/>
              <a:gd name="connsiteY0" fmla="*/ 1657824 h 1657824"/>
              <a:gd name="connsiteX1" fmla="*/ 299665 w 3827144"/>
              <a:gd name="connsiteY1" fmla="*/ 0 h 1657824"/>
              <a:gd name="connsiteX2" fmla="*/ 3733943 w 3827144"/>
              <a:gd name="connsiteY2" fmla="*/ 309966 h 1657824"/>
              <a:gd name="connsiteX3" fmla="*/ 3827144 w 3827144"/>
              <a:gd name="connsiteY3" fmla="*/ 1566148 h 1657824"/>
              <a:gd name="connsiteX4" fmla="*/ 0 w 3827144"/>
              <a:gd name="connsiteY4" fmla="*/ 1657824 h 1657824"/>
              <a:gd name="connsiteX0" fmla="*/ 0 w 3827144"/>
              <a:gd name="connsiteY0" fmla="*/ 1423037 h 1423037"/>
              <a:gd name="connsiteX1" fmla="*/ 196054 w 3827144"/>
              <a:gd name="connsiteY1" fmla="*/ 0 h 1423037"/>
              <a:gd name="connsiteX2" fmla="*/ 3733943 w 3827144"/>
              <a:gd name="connsiteY2" fmla="*/ 75179 h 1423037"/>
              <a:gd name="connsiteX3" fmla="*/ 3827144 w 3827144"/>
              <a:gd name="connsiteY3" fmla="*/ 1331361 h 1423037"/>
              <a:gd name="connsiteX4" fmla="*/ 0 w 3827144"/>
              <a:gd name="connsiteY4" fmla="*/ 1423037 h 142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144" h="1423037">
                <a:moveTo>
                  <a:pt x="0" y="1423037"/>
                </a:moveTo>
                <a:lnTo>
                  <a:pt x="196054" y="0"/>
                </a:lnTo>
                <a:lnTo>
                  <a:pt x="3733943" y="75179"/>
                </a:lnTo>
                <a:lnTo>
                  <a:pt x="3827144" y="1331361"/>
                </a:lnTo>
                <a:lnTo>
                  <a:pt x="0" y="1423037"/>
                </a:lnTo>
                <a:close/>
              </a:path>
            </a:pathLst>
          </a:custGeom>
          <a:solidFill>
            <a:srgbClr val="003F88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00 Demos(2/3)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D439D6-7EAB-41A6-A921-17AE70ACA9CA}"/>
              </a:ext>
            </a:extLst>
          </p:cNvPr>
          <p:cNvGrpSpPr/>
          <p:nvPr/>
        </p:nvGrpSpPr>
        <p:grpSpPr>
          <a:xfrm>
            <a:off x="2140523" y="1490448"/>
            <a:ext cx="2896524" cy="694518"/>
            <a:chOff x="2080078" y="1301607"/>
            <a:chExt cx="2896524" cy="69451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51C1BB-022C-4BB4-8FCC-034BBBFA3526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17" name="梯形 6">
                <a:extLst>
                  <a:ext uri="{FF2B5EF4-FFF2-40B4-BE49-F238E27FC236}">
                    <a16:creationId xmlns:a16="http://schemas.microsoft.com/office/drawing/2014/main" id="{E20DFCD7-6D6B-4446-A57A-B9BE39303B14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梯形 6">
                <a:extLst>
                  <a:ext uri="{FF2B5EF4-FFF2-40B4-BE49-F238E27FC236}">
                    <a16:creationId xmlns:a16="http://schemas.microsoft.com/office/drawing/2014/main" id="{F43ACF75-C2EA-481E-B072-9D5158EE8E99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B765682-9183-466F-93A2-B3F27EBBA621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b="1" dirty="0"/>
                <a:t>Original Image</a:t>
              </a:r>
              <a:endParaRPr lang="zh-CN" altLang="en-US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1DC90-9DE5-43F8-A7DD-BBC19FE2A48A}"/>
              </a:ext>
            </a:extLst>
          </p:cNvPr>
          <p:cNvGrpSpPr/>
          <p:nvPr/>
        </p:nvGrpSpPr>
        <p:grpSpPr>
          <a:xfrm>
            <a:off x="7540805" y="1490448"/>
            <a:ext cx="2896524" cy="694518"/>
            <a:chOff x="2080078" y="1301607"/>
            <a:chExt cx="2896524" cy="6945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A6F069-FAE0-44B9-B1BD-F63151057775}"/>
                </a:ext>
              </a:extLst>
            </p:cNvPr>
            <p:cNvGrpSpPr/>
            <p:nvPr/>
          </p:nvGrpSpPr>
          <p:grpSpPr>
            <a:xfrm>
              <a:off x="2080078" y="1301607"/>
              <a:ext cx="2896524" cy="694518"/>
              <a:chOff x="1162373" y="1563389"/>
              <a:chExt cx="4703732" cy="4951709"/>
            </a:xfrm>
          </p:grpSpPr>
          <p:sp>
            <p:nvSpPr>
              <p:cNvPr id="21" name="梯形 6">
                <a:extLst>
                  <a:ext uri="{FF2B5EF4-FFF2-40B4-BE49-F238E27FC236}">
                    <a16:creationId xmlns:a16="http://schemas.microsoft.com/office/drawing/2014/main" id="{CC68FF00-C620-4FDB-9769-0F87BA8EA681}"/>
                  </a:ext>
                </a:extLst>
              </p:cNvPr>
              <p:cNvSpPr/>
              <p:nvPr/>
            </p:nvSpPr>
            <p:spPr>
              <a:xfrm flipV="1">
                <a:off x="1162373" y="1563389"/>
                <a:ext cx="4657241" cy="4951709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1901" h="1829619">
                    <a:moveTo>
                      <a:pt x="0" y="1829619"/>
                    </a:moveTo>
                    <a:lnTo>
                      <a:pt x="364422" y="0"/>
                    </a:lnTo>
                    <a:lnTo>
                      <a:pt x="3798700" y="309966"/>
                    </a:lnTo>
                    <a:lnTo>
                      <a:pt x="3891901" y="1566148"/>
                    </a:lnTo>
                    <a:lnTo>
                      <a:pt x="0" y="1829619"/>
                    </a:lnTo>
                    <a:close/>
                  </a:path>
                </a:pathLst>
              </a:custGeom>
              <a:noFill/>
              <a:ln w="38100">
                <a:solidFill>
                  <a:srgbClr val="003F88">
                    <a:alpha val="1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6">
                <a:extLst>
                  <a:ext uri="{FF2B5EF4-FFF2-40B4-BE49-F238E27FC236}">
                    <a16:creationId xmlns:a16="http://schemas.microsoft.com/office/drawing/2014/main" id="{346BD7FB-1609-415A-80C0-70BADBBE8CCD}"/>
                  </a:ext>
                </a:extLst>
              </p:cNvPr>
              <p:cNvSpPr/>
              <p:nvPr/>
            </p:nvSpPr>
            <p:spPr>
              <a:xfrm flipH="1" flipV="1">
                <a:off x="1286356" y="1893696"/>
                <a:ext cx="4579749" cy="4460608"/>
              </a:xfrm>
              <a:custGeom>
                <a:avLst/>
                <a:gdLst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527479 w 3845406"/>
                  <a:gd name="connsiteY2" fmla="*/ 0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45406"/>
                  <a:gd name="connsiteY0" fmla="*/ 1519653 h 1519653"/>
                  <a:gd name="connsiteX1" fmla="*/ 317927 w 3845406"/>
                  <a:gd name="connsiteY1" fmla="*/ 0 h 1519653"/>
                  <a:gd name="connsiteX2" fmla="*/ 3752205 w 3845406"/>
                  <a:gd name="connsiteY2" fmla="*/ 263471 h 1519653"/>
                  <a:gd name="connsiteX3" fmla="*/ 3845406 w 3845406"/>
                  <a:gd name="connsiteY3" fmla="*/ 1519653 h 1519653"/>
                  <a:gd name="connsiteX4" fmla="*/ 0 w 3845406"/>
                  <a:gd name="connsiteY4" fmla="*/ 1519653 h 1519653"/>
                  <a:gd name="connsiteX0" fmla="*/ 0 w 3891901"/>
                  <a:gd name="connsiteY0" fmla="*/ 1783124 h 1783124"/>
                  <a:gd name="connsiteX1" fmla="*/ 364422 w 3891901"/>
                  <a:gd name="connsiteY1" fmla="*/ 0 h 1783124"/>
                  <a:gd name="connsiteX2" fmla="*/ 3798700 w 3891901"/>
                  <a:gd name="connsiteY2" fmla="*/ 263471 h 1783124"/>
                  <a:gd name="connsiteX3" fmla="*/ 3891901 w 3891901"/>
                  <a:gd name="connsiteY3" fmla="*/ 1519653 h 1783124"/>
                  <a:gd name="connsiteX4" fmla="*/ 0 w 3891901"/>
                  <a:gd name="connsiteY4" fmla="*/ 1783124 h 1783124"/>
                  <a:gd name="connsiteX0" fmla="*/ 0 w 3891901"/>
                  <a:gd name="connsiteY0" fmla="*/ 1829619 h 1829619"/>
                  <a:gd name="connsiteX1" fmla="*/ 364422 w 3891901"/>
                  <a:gd name="connsiteY1" fmla="*/ 0 h 1829619"/>
                  <a:gd name="connsiteX2" fmla="*/ 3798700 w 3891901"/>
                  <a:gd name="connsiteY2" fmla="*/ 309966 h 1829619"/>
                  <a:gd name="connsiteX3" fmla="*/ 3891901 w 3891901"/>
                  <a:gd name="connsiteY3" fmla="*/ 1566148 h 1829619"/>
                  <a:gd name="connsiteX4" fmla="*/ 0 w 3891901"/>
                  <a:gd name="connsiteY4" fmla="*/ 1829619 h 1829619"/>
                  <a:gd name="connsiteX0" fmla="*/ 0 w 3827144"/>
                  <a:gd name="connsiteY0" fmla="*/ 1657824 h 1657824"/>
                  <a:gd name="connsiteX1" fmla="*/ 299665 w 3827144"/>
                  <a:gd name="connsiteY1" fmla="*/ 0 h 1657824"/>
                  <a:gd name="connsiteX2" fmla="*/ 3733943 w 3827144"/>
                  <a:gd name="connsiteY2" fmla="*/ 309966 h 1657824"/>
                  <a:gd name="connsiteX3" fmla="*/ 3827144 w 3827144"/>
                  <a:gd name="connsiteY3" fmla="*/ 1566148 h 1657824"/>
                  <a:gd name="connsiteX4" fmla="*/ 0 w 3827144"/>
                  <a:gd name="connsiteY4" fmla="*/ 1657824 h 1657824"/>
                  <a:gd name="connsiteX0" fmla="*/ 0 w 3827144"/>
                  <a:gd name="connsiteY0" fmla="*/ 1423037 h 1423037"/>
                  <a:gd name="connsiteX1" fmla="*/ 196054 w 3827144"/>
                  <a:gd name="connsiteY1" fmla="*/ 0 h 1423037"/>
                  <a:gd name="connsiteX2" fmla="*/ 3733943 w 3827144"/>
                  <a:gd name="connsiteY2" fmla="*/ 75179 h 1423037"/>
                  <a:gd name="connsiteX3" fmla="*/ 3827144 w 3827144"/>
                  <a:gd name="connsiteY3" fmla="*/ 1331361 h 1423037"/>
                  <a:gd name="connsiteX4" fmla="*/ 0 w 3827144"/>
                  <a:gd name="connsiteY4" fmla="*/ 1423037 h 1423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7144" h="1423037">
                    <a:moveTo>
                      <a:pt x="0" y="1423037"/>
                    </a:moveTo>
                    <a:lnTo>
                      <a:pt x="196054" y="0"/>
                    </a:lnTo>
                    <a:lnTo>
                      <a:pt x="3733943" y="75179"/>
                    </a:lnTo>
                    <a:lnTo>
                      <a:pt x="3827144" y="1331361"/>
                    </a:lnTo>
                    <a:lnTo>
                      <a:pt x="0" y="1423037"/>
                    </a:lnTo>
                    <a:close/>
                  </a:path>
                </a:pathLst>
              </a:custGeom>
              <a:solidFill>
                <a:srgbClr val="003F8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6C2252-8179-4D67-8AC3-B8C32BF622B9}"/>
                </a:ext>
              </a:extLst>
            </p:cNvPr>
            <p:cNvSpPr txBox="1"/>
            <p:nvPr/>
          </p:nvSpPr>
          <p:spPr>
            <a:xfrm>
              <a:off x="2156740" y="1450799"/>
              <a:ext cx="2743200" cy="4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b="1" dirty="0"/>
                <a:t>Result</a:t>
              </a:r>
              <a:endParaRPr lang="zh-CN" altLang="en-US" b="1" dirty="0"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24A53-47B9-D9DB-77A3-CDFE832392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4289" y="837355"/>
            <a:ext cx="5014430" cy="601662"/>
          </a:xfrm>
        </p:spPr>
        <p:txBody>
          <a:bodyPr/>
          <a:lstStyle/>
          <a:p>
            <a:r>
              <a:rPr lang="en-US" altLang="zh-CN" dirty="0"/>
              <a:t>Demo2 (Ch: Alice from </a:t>
            </a:r>
            <a:r>
              <a:rPr lang="en-US" altLang="zh-CN" dirty="0" err="1"/>
              <a:t>Deemo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A34B7C6F-F6C3-FB52-7523-154EBC5E2E85}"/>
              </a:ext>
            </a:extLst>
          </p:cNvPr>
          <p:cNvSpPr txBox="1">
            <a:spLocks/>
          </p:cNvSpPr>
          <p:nvPr/>
        </p:nvSpPr>
        <p:spPr>
          <a:xfrm>
            <a:off x="1554975" y="6183435"/>
            <a:ext cx="5014430" cy="60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Copyright: </a:t>
            </a:r>
            <a:r>
              <a:rPr lang="en-US" altLang="zh-CN" dirty="0" err="1"/>
              <a:t>Rayark</a:t>
            </a:r>
            <a:r>
              <a:rPr lang="en-US" altLang="zh-CN" dirty="0"/>
              <a:t> Games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5DDDCF0-B6F6-43A2-020B-4EDD37960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6" t="17822" r="10177"/>
          <a:stretch/>
        </p:blipFill>
        <p:spPr>
          <a:xfrm>
            <a:off x="7521275" y="2489963"/>
            <a:ext cx="3002843" cy="32032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AA0F85-BB13-F124-6169-A8E4914C5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2" t="28605" r="16204"/>
          <a:stretch/>
        </p:blipFill>
        <p:spPr>
          <a:xfrm>
            <a:off x="1667882" y="2145819"/>
            <a:ext cx="1805894" cy="19457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1E1529-75E4-9AD4-A24F-2B2D3440E5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5" t="23145" r="12731"/>
          <a:stretch/>
        </p:blipFill>
        <p:spPr>
          <a:xfrm>
            <a:off x="1643475" y="4105204"/>
            <a:ext cx="1930995" cy="20969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1E66937-0AF0-BC9D-35D3-2673F549BA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22181" r="14182"/>
          <a:stretch/>
        </p:blipFill>
        <p:spPr>
          <a:xfrm>
            <a:off x="3662970" y="3118697"/>
            <a:ext cx="1805894" cy="19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c7656af0207fb2435a9ac9d7df05952">
            <a:hlinkClick r:id="" action="ppaction://media"/>
            <a:extLst>
              <a:ext uri="{FF2B5EF4-FFF2-40B4-BE49-F238E27FC236}">
                <a16:creationId xmlns:a16="http://schemas.microsoft.com/office/drawing/2014/main" id="{EF1BB1B6-C428-B80B-3DB8-5479505B1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7556" y="1461977"/>
            <a:ext cx="8900544" cy="500655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E5B99A6-BB36-365F-2341-1EA6F220C6E0}"/>
              </a:ext>
            </a:extLst>
          </p:cNvPr>
          <p:cNvSpPr txBox="1">
            <a:spLocks/>
          </p:cNvSpPr>
          <p:nvPr/>
        </p:nvSpPr>
        <p:spPr>
          <a:xfrm>
            <a:off x="1920424" y="361427"/>
            <a:ext cx="8655953" cy="60107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defRPr>
            </a:lvl1pPr>
          </a:lstStyle>
          <a:p>
            <a:pPr algn="l"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00 Demos(3/3) A front end for 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2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Reviews(1/7)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718218" y="5259339"/>
            <a:ext cx="102226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topic is focused on the line drafts in animation production process. </a:t>
            </a:r>
            <a:endParaRPr lang="zh-CN" altLang="en-US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D83B6B-B370-3F9F-12C7-49D89D63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98" y="1005284"/>
            <a:ext cx="7739820" cy="42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Reviews(2/7)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7788625" y="1708262"/>
            <a:ext cx="3880861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 Casual drawings</a:t>
            </a: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 Unabundant or misleading colors</a:t>
            </a: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 Special signals:</a:t>
            </a: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Highlights / Shades</a:t>
            </a: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* Blank part:</a:t>
            </a: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Timeline requirement for each object.</a:t>
            </a:r>
          </a:p>
          <a:p>
            <a:endParaRPr lang="en-US" altLang="zh-CN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D83B6B-B370-3F9F-12C7-49D89D63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1303863"/>
            <a:ext cx="7100596" cy="47427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D2359C-A605-2001-BD20-72660F326EC7}"/>
              </a:ext>
            </a:extLst>
          </p:cNvPr>
          <p:cNvSpPr/>
          <p:nvPr/>
        </p:nvSpPr>
        <p:spPr>
          <a:xfrm>
            <a:off x="401890" y="6067396"/>
            <a:ext cx="49352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Copyright: Jujutsu </a:t>
            </a:r>
            <a:r>
              <a:rPr lang="en-US" altLang="zh-CN" sz="2400" b="1" cap="none" spc="0" dirty="0" err="1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kaisen</a:t>
            </a:r>
            <a:endParaRPr lang="zh-CN" altLang="en-US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4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Reviews(3/7)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620365" y="5724392"/>
            <a:ext cx="109512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(Video from </a:t>
            </a:r>
            <a:r>
              <a:rPr lang="en-US" altLang="zh-CN" sz="2400" b="1" cap="none" spc="0" dirty="0" err="1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sakugabooru</a:t>
            </a:r>
            <a:r>
              <a:rPr lang="en-US" altLang="zh-CN" sz="2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zh-CN" altLang="en-US" sz="2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CC1AAA-A763-29B8-A4C5-2C076DEF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62" y="1015999"/>
            <a:ext cx="2660606" cy="2076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7488B8-286E-B3DD-E435-326B937C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268" y="831295"/>
            <a:ext cx="2660607" cy="22614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263B76-CE67-002E-2349-7A4E17225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39" y="3120947"/>
            <a:ext cx="2604129" cy="19181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F46159-C64F-FF98-553D-22086E9A4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268" y="3096598"/>
            <a:ext cx="2643538" cy="2104948"/>
          </a:xfrm>
          <a:prstGeom prst="rect">
            <a:avLst/>
          </a:prstGeom>
        </p:spPr>
      </p:pic>
      <p:pic>
        <p:nvPicPr>
          <p:cNvPr id="16" name="f347c0bac4f99c719c60cc258fcd3ef8">
            <a:hlinkClick r:id="" action="ppaction://media"/>
            <a:extLst>
              <a:ext uri="{FF2B5EF4-FFF2-40B4-BE49-F238E27FC236}">
                <a16:creationId xmlns:a16="http://schemas.microsoft.com/office/drawing/2014/main" id="{6BC00E16-9EFF-5247-6A08-1D52A9F85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48874" y="1015999"/>
            <a:ext cx="4835215" cy="238501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58E77A4-9686-79E2-FA84-66B648C48E2A}"/>
              </a:ext>
            </a:extLst>
          </p:cNvPr>
          <p:cNvSpPr/>
          <p:nvPr/>
        </p:nvSpPr>
        <p:spPr>
          <a:xfrm>
            <a:off x="6161484" y="3769760"/>
            <a:ext cx="520285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Due to the need and feasibility, the </a:t>
            </a:r>
            <a:r>
              <a:rPr lang="en-US" altLang="zh-CN" sz="2400" b="1" dirty="0" err="1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inbetweenings</a:t>
            </a:r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 real may be </a:t>
            </a:r>
            <a:r>
              <a:rPr lang="en-US" altLang="zh-CN" sz="2400" b="1" u="sng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matchstick men.</a:t>
            </a:r>
          </a:p>
        </p:txBody>
      </p:sp>
    </p:spTree>
    <p:extLst>
      <p:ext uri="{BB962C8B-B14F-4D97-AF65-F5344CB8AC3E}">
        <p14:creationId xmlns:p14="http://schemas.microsoft.com/office/powerpoint/2010/main" val="331579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Opening &amp; Mid Reviews(4/7)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1018555" y="1204173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8E77A4-9686-79E2-FA84-66B648C48E2A}"/>
              </a:ext>
            </a:extLst>
          </p:cNvPr>
          <p:cNvSpPr/>
          <p:nvPr/>
        </p:nvSpPr>
        <p:spPr>
          <a:xfrm>
            <a:off x="1018556" y="1268140"/>
            <a:ext cx="10345782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Technical challenges:</a:t>
            </a: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1) No color information</a:t>
            </a:r>
          </a:p>
          <a:p>
            <a:pPr marL="457200" indent="-457200">
              <a:buAutoNum type="arabicParenR"/>
            </a:pPr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2) Non-linear, exaggerated</a:t>
            </a:r>
            <a:r>
              <a:rPr lang="zh-CN" altLang="en-US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（更大的动作）</a:t>
            </a:r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non-trivial motions</a:t>
            </a: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1s=10frame;</a:t>
            </a:r>
          </a:p>
          <a:p>
            <a:r>
              <a:rPr lang="zh-CN" altLang="en-US" sz="2400" b="1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多粒度</a:t>
            </a:r>
            <a:endParaRPr lang="en-US" altLang="zh-CN" sz="2400" b="1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3) Limited state-of-the-art</a:t>
            </a: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Other challenges</a:t>
            </a:r>
          </a:p>
          <a:p>
            <a:endParaRPr lang="en-US" altLang="zh-CN" sz="2400" b="1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 b="1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Lack of datasets: Trade secrets</a:t>
            </a:r>
          </a:p>
        </p:txBody>
      </p:sp>
    </p:spTree>
    <p:extLst>
      <p:ext uri="{BB962C8B-B14F-4D97-AF65-F5344CB8AC3E}">
        <p14:creationId xmlns:p14="http://schemas.microsoft.com/office/powerpoint/2010/main" val="39532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2928</Words>
  <Application>Microsoft Office PowerPoint</Application>
  <PresentationFormat>宽屏</PresentationFormat>
  <Paragraphs>453</Paragraphs>
  <Slides>35</Slides>
  <Notes>31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等线</vt:lpstr>
      <vt:lpstr>等线 Light</vt:lpstr>
      <vt:lpstr>方正粗雅宋简体</vt:lpstr>
      <vt:lpstr>方正准雅宋简体</vt:lpstr>
      <vt:lpstr>Arial</vt:lpstr>
      <vt:lpstr>Office 主题​​</vt:lpstr>
      <vt:lpstr>PowerPoint 演示文稿</vt:lpstr>
      <vt:lpstr>PowerPoint 演示文稿</vt:lpstr>
      <vt:lpstr>00 Demos(1/3)</vt:lpstr>
      <vt:lpstr>00 Demos(2/3)</vt:lpstr>
      <vt:lpstr>PowerPoint 演示文稿</vt:lpstr>
      <vt:lpstr>01 Opening &amp; Mid Reviews(1/7)</vt:lpstr>
      <vt:lpstr>01 Opening &amp; Mid Reviews(2/7)</vt:lpstr>
      <vt:lpstr>01 Opening &amp; Mid Reviews(3/7)</vt:lpstr>
      <vt:lpstr>01 Opening &amp; Mid Reviews(4/7)</vt:lpstr>
      <vt:lpstr>01 Opening &amp; Mid Reviews(5/7)</vt:lpstr>
      <vt:lpstr>01 Opening &amp; Mid Reviews(6/7)</vt:lpstr>
      <vt:lpstr>01 Opening &amp; Mid Reviews(7/7)</vt:lpstr>
      <vt:lpstr>02 Methods (Overview)</vt:lpstr>
      <vt:lpstr>02 Methods (1/13)</vt:lpstr>
      <vt:lpstr>02 Methods (2/13)</vt:lpstr>
      <vt:lpstr>02 Methods (3/13)</vt:lpstr>
      <vt:lpstr>02 Methods (4/13)</vt:lpstr>
      <vt:lpstr>02 Methods (5/13)</vt:lpstr>
      <vt:lpstr>02 Methods (6/13)</vt:lpstr>
      <vt:lpstr>02 Methods (7/13)</vt:lpstr>
      <vt:lpstr>02 Methods (8/13)</vt:lpstr>
      <vt:lpstr>02 Methods (9/13)</vt:lpstr>
      <vt:lpstr>02 Methods (10/13)</vt:lpstr>
      <vt:lpstr>02 Methods (11/13)</vt:lpstr>
      <vt:lpstr>02 Methods (12/13)</vt:lpstr>
      <vt:lpstr>02 Methods (13/13)</vt:lpstr>
      <vt:lpstr>03 Results &amp; Analysis (1/4)</vt:lpstr>
      <vt:lpstr>03 Results &amp; Analysis (2/4)</vt:lpstr>
      <vt:lpstr>03 Results &amp; Analysis (3/4)</vt:lpstr>
      <vt:lpstr>03 Results &amp; Analysis (4/4)</vt:lpstr>
      <vt:lpstr>04 Discussions, Inspirations &amp; Thoughts (1/3)</vt:lpstr>
      <vt:lpstr>04 Discussions, Inspirations &amp; Thoughts (2/3)</vt:lpstr>
      <vt:lpstr>04 Discussions, Inspirations &amp; Thoughts (3/3)</vt:lpstr>
      <vt:lpstr>Division of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Guanhai</dc:creator>
  <cp:lastModifiedBy>Wang Guanhai</cp:lastModifiedBy>
  <cp:revision>248</cp:revision>
  <dcterms:created xsi:type="dcterms:W3CDTF">2023-05-07T13:05:25Z</dcterms:created>
  <dcterms:modified xsi:type="dcterms:W3CDTF">2023-05-20T05:40:34Z</dcterms:modified>
</cp:coreProperties>
</file>